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9" r:id="rId3"/>
    <p:sldId id="300" r:id="rId4"/>
    <p:sldId id="301" r:id="rId5"/>
    <p:sldId id="269" r:id="rId6"/>
    <p:sldId id="302" r:id="rId7"/>
    <p:sldId id="283" r:id="rId8"/>
    <p:sldId id="266" r:id="rId9"/>
    <p:sldId id="306" r:id="rId10"/>
    <p:sldId id="303" r:id="rId11"/>
    <p:sldId id="305" r:id="rId12"/>
    <p:sldId id="304" r:id="rId13"/>
    <p:sldId id="315" r:id="rId14"/>
    <p:sldId id="316" r:id="rId15"/>
    <p:sldId id="317" r:id="rId16"/>
    <p:sldId id="312" r:id="rId17"/>
    <p:sldId id="313" r:id="rId18"/>
    <p:sldId id="297" r:id="rId19"/>
    <p:sldId id="298" r:id="rId20"/>
    <p:sldId id="318" r:id="rId21"/>
    <p:sldId id="309" r:id="rId22"/>
    <p:sldId id="307" r:id="rId2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04929-0FCB-B444-9CA7-FD4F0E1955C6}" v="24" dt="2023-10-24T13:12:17.214"/>
    <p1510:client id="{32D0727B-F9AF-D8BD-9832-2A9C21A8FD04}" v="811" dt="2023-10-27T09:20:43.6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77415"/>
  </p:normalViewPr>
  <p:slideViewPr>
    <p:cSldViewPr snapToGrid="0">
      <p:cViewPr varScale="1">
        <p:scale>
          <a:sx n="97" d="100"/>
          <a:sy n="97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9B173D-BDE1-334A-A54B-AB7416F08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8520C-8460-0D42-86C9-D0794A4B3E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5B03-F712-974C-A1D8-1F9A468F5B60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F3C87-CBF7-CC4C-8F0D-1EB8B06357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DA787-5DE4-CD4A-B75E-AC89ED789C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74958-CA5E-0C46-B182-67DF590DF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9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3EF3F-35E2-3B43-BF81-CFC248C52316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03F89-1949-E64B-AC42-D3BE5974B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90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7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3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44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18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56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03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50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98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67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24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88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0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23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61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69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49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79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47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81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4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CL Branding background">
            <a:extLst>
              <a:ext uri="{FF2B5EF4-FFF2-40B4-BE49-F238E27FC236}">
                <a16:creationId xmlns:a16="http://schemas.microsoft.com/office/drawing/2014/main" id="{EA4C8DDC-D29E-5E43-9BC2-FD84B2117884}"/>
              </a:ext>
            </a:extLst>
          </p:cNvPr>
          <p:cNvSpPr/>
          <p:nvPr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3" name="Faculty, Department title">
            <a:extLst>
              <a:ext uri="{FF2B5EF4-FFF2-40B4-BE49-F238E27FC236}">
                <a16:creationId xmlns:a16="http://schemas.microsoft.com/office/drawing/2014/main" id="{7B844C1D-C9E2-A040-B3FD-0E3861E051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/>
              <a:t>FACULTY, DEPARTMENT</a:t>
            </a:r>
            <a:endParaRPr lang="en-US"/>
          </a:p>
        </p:txBody>
      </p:sp>
      <p:sp>
        <p:nvSpPr>
          <p:cNvPr id="9" name="Main image" descr="Image">
            <a:extLst>
              <a:ext uri="{FF2B5EF4-FFF2-40B4-BE49-F238E27FC236}">
                <a16:creationId xmlns:a16="http://schemas.microsoft.com/office/drawing/2014/main" id="{FD55159A-63D1-334F-B344-448B05BC84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6D1BEB54-27B8-4348-8671-D93B41DC5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Main headline,</a:t>
            </a:r>
            <a:br>
              <a:rPr lang="en-US"/>
            </a:br>
            <a:r>
              <a:rPr lang="en-US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2531523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/>
              <a:t>Main headline, Arial 44pt bold</a:t>
            </a:r>
          </a:p>
        </p:txBody>
      </p:sp>
      <p:sp>
        <p:nvSpPr>
          <p:cNvPr id="7" name="Text" descr="Text">
            <a:extLst>
              <a:ext uri="{FF2B5EF4-FFF2-40B4-BE49-F238E27FC236}">
                <a16:creationId xmlns:a16="http://schemas.microsoft.com/office/drawing/2014/main" id="{2D2A157B-B06B-5E44-8987-B8F38A743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35F69D9D-B78C-6D4D-8B1E-AB31E336A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10/27/23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35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/>
              <a:t>Main headline, Arial 44pt bold</a:t>
            </a:r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71450">
              <a:buFont typeface="Arial" panose="020B0604020202020204" pitchFamily="34" charset="0"/>
              <a:buChar char="•"/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10/27/23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87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4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/>
              <a:t>Main headline, Arial 44pt bold</a:t>
            </a:r>
          </a:p>
        </p:txBody>
      </p:sp>
      <p:sp>
        <p:nvSpPr>
          <p:cNvPr id="15" name="Text" descr="Text">
            <a:extLst>
              <a:ext uri="{FF2B5EF4-FFF2-40B4-BE49-F238E27FC236}">
                <a16:creationId xmlns:a16="http://schemas.microsoft.com/office/drawing/2014/main" id="{23293D9A-92DE-2745-A551-12503D5B3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11753E1-8533-844D-B406-655C6C93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768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562D057E-84DA-844C-8F30-A88C629E1D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6800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3FA6CE8B-790A-C44A-B1D0-DA5AC754A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4832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10/27/23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99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4 column colour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in Headline" descr="Headline">
            <a:extLst>
              <a:ext uri="{FF2B5EF4-FFF2-40B4-BE49-F238E27FC236}">
                <a16:creationId xmlns:a16="http://schemas.microsoft.com/office/drawing/2014/main" id="{5CB62203-BCF9-3241-9684-0F4402446F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pPr lvl="0"/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8" name="background">
            <a:extLst>
              <a:ext uri="{FF2B5EF4-FFF2-40B4-BE49-F238E27FC236}">
                <a16:creationId xmlns:a16="http://schemas.microsoft.com/office/drawing/2014/main" id="{E0051C4D-5840-9846-A6CC-052B1F915D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6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9" name="Picture" descr="Image">
            <a:extLst>
              <a:ext uri="{FF2B5EF4-FFF2-40B4-BE49-F238E27FC236}">
                <a16:creationId xmlns:a16="http://schemas.microsoft.com/office/drawing/2014/main" id="{7D295661-D9DD-8D43-9041-6814DE8FF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624" y="1290917"/>
            <a:ext cx="1328200" cy="1557617"/>
          </a:xfrm>
          <a:prstGeom prst="rect">
            <a:avLst/>
          </a:prstGeom>
        </p:spPr>
      </p:pic>
      <p:sp>
        <p:nvSpPr>
          <p:cNvPr id="13" name="Text" descr="Text">
            <a:extLst>
              <a:ext uri="{FF2B5EF4-FFF2-40B4-BE49-F238E27FC236}">
                <a16:creationId xmlns:a16="http://schemas.microsoft.com/office/drawing/2014/main" id="{73CED3B5-33C7-894B-9D58-FC396998F4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3712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E69AB749-3152-6149-94E2-048594181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1" name="Picture" descr="Image">
            <a:extLst>
              <a:ext uri="{FF2B5EF4-FFF2-40B4-BE49-F238E27FC236}">
                <a16:creationId xmlns:a16="http://schemas.microsoft.com/office/drawing/2014/main" id="{34669171-BF23-B54C-8D3F-B1C89E122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292400"/>
            <a:ext cx="1328200" cy="1557617"/>
          </a:xfrm>
          <a:prstGeom prst="rect">
            <a:avLst/>
          </a:prstGeom>
        </p:spPr>
      </p:pic>
      <p:sp>
        <p:nvSpPr>
          <p:cNvPr id="14" name="Text" descr="Text">
            <a:extLst>
              <a:ext uri="{FF2B5EF4-FFF2-40B4-BE49-F238E27FC236}">
                <a16:creationId xmlns:a16="http://schemas.microsoft.com/office/drawing/2014/main" id="{87F3A240-3369-0145-B540-5A60FA0848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56040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background">
            <a:extLst>
              <a:ext uri="{FF2B5EF4-FFF2-40B4-BE49-F238E27FC236}">
                <a16:creationId xmlns:a16="http://schemas.microsoft.com/office/drawing/2014/main" id="{F708712F-D0E9-B94A-A9B7-F258F0F10A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90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2" name="Picture" descr="Image">
            <a:extLst>
              <a:ext uri="{FF2B5EF4-FFF2-40B4-BE49-F238E27FC236}">
                <a16:creationId xmlns:a16="http://schemas.microsoft.com/office/drawing/2014/main" id="{8073F21E-F4EF-B246-B7E8-4FA799EC3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416" y="1290917"/>
            <a:ext cx="1328200" cy="1557617"/>
          </a:xfrm>
          <a:prstGeom prst="rect">
            <a:avLst/>
          </a:prstGeom>
        </p:spPr>
      </p:pic>
      <p:sp>
        <p:nvSpPr>
          <p:cNvPr id="16" name="Text" descr="Text">
            <a:extLst>
              <a:ext uri="{FF2B5EF4-FFF2-40B4-BE49-F238E27FC236}">
                <a16:creationId xmlns:a16="http://schemas.microsoft.com/office/drawing/2014/main" id="{5387EEB0-9F43-E241-9EDB-010FB36582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08368" y="306896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73E51-46F8-B446-A241-A5395388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10/27/23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CFD4B-BF38-E841-868E-C9F3BBC7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8DCC-68B7-D349-B50E-BEE3CC1D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5" name="Picture" descr="Image">
            <a:extLst>
              <a:ext uri="{FF2B5EF4-FFF2-40B4-BE49-F238E27FC236}">
                <a16:creationId xmlns:a16="http://schemas.microsoft.com/office/drawing/2014/main" id="{7D295661-D9DD-8D43-9041-6814DE8FF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624" y="1290917"/>
            <a:ext cx="1328200" cy="1557617"/>
          </a:xfrm>
          <a:prstGeom prst="rect">
            <a:avLst/>
          </a:prstGeom>
        </p:spPr>
      </p:pic>
      <p:pic>
        <p:nvPicPr>
          <p:cNvPr id="17" name="Picture" descr="Image">
            <a:extLst>
              <a:ext uri="{FF2B5EF4-FFF2-40B4-BE49-F238E27FC236}">
                <a16:creationId xmlns:a16="http://schemas.microsoft.com/office/drawing/2014/main" id="{34669171-BF23-B54C-8D3F-B1C89E122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292400"/>
            <a:ext cx="1328200" cy="1557617"/>
          </a:xfrm>
          <a:prstGeom prst="rect">
            <a:avLst/>
          </a:prstGeom>
        </p:spPr>
      </p:pic>
      <p:pic>
        <p:nvPicPr>
          <p:cNvPr id="18" name="Picture" descr="Image">
            <a:extLst>
              <a:ext uri="{FF2B5EF4-FFF2-40B4-BE49-F238E27FC236}">
                <a16:creationId xmlns:a16="http://schemas.microsoft.com/office/drawing/2014/main" id="{8073F21E-F4EF-B246-B7E8-4FA799EC3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0416" y="1290917"/>
            <a:ext cx="1328200" cy="155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02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5400000" cy="2325802"/>
          </a:xfrm>
        </p:spPr>
        <p:txBody>
          <a:bodyPr/>
          <a:lstStyle>
            <a:lvl1pPr>
              <a:defRPr sz="3600" b="0"/>
            </a:lvl1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96CC15FA-5D3D-604E-8882-80A283890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618500"/>
            <a:ext cx="5399088" cy="2617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" descr="Image">
            <a:extLst>
              <a:ext uri="{FF2B5EF4-FFF2-40B4-BE49-F238E27FC236}">
                <a16:creationId xmlns:a16="http://schemas.microsoft.com/office/drawing/2014/main" id="{C443FA27-F0DB-1840-998D-206100BED3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40000" y="900000"/>
            <a:ext cx="5400000" cy="5344683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10/27/23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5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hree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935F83AB-29A1-EF49-B6EC-5214A87545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0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" descr="Image">
            <a:extLst>
              <a:ext uri="{FF2B5EF4-FFF2-40B4-BE49-F238E27FC236}">
                <a16:creationId xmlns:a16="http://schemas.microsoft.com/office/drawing/2014/main" id="{E95E3DE4-2C02-DF4D-871A-130A912A3EB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8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" descr="Image">
            <a:extLst>
              <a:ext uri="{FF2B5EF4-FFF2-40B4-BE49-F238E27FC236}">
                <a16:creationId xmlns:a16="http://schemas.microsoft.com/office/drawing/2014/main" id="{08A0AD7D-724B-E44B-89BE-D93B46E6BC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624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218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10/27/23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18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/>
              <a:t>Main headline, Arial 44pt bold</a:t>
            </a:r>
          </a:p>
        </p:txBody>
      </p:sp>
      <p:sp>
        <p:nvSpPr>
          <p:cNvPr id="11" name="Table" descr="Text / Table">
            <a:extLst>
              <a:ext uri="{FF2B5EF4-FFF2-40B4-BE49-F238E27FC236}">
                <a16:creationId xmlns:a16="http://schemas.microsoft.com/office/drawing/2014/main" id="{4DEFD8C9-6C2B-9C49-9F6F-5A35A2B747AF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/>
              <a:t>Click to add table</a:t>
            </a:r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D31E44D0-02C4-914B-B5F4-F5B0F5862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6454" y="2414430"/>
            <a:ext cx="2557322" cy="2623913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10/27/23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96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/>
              <a:t>Main headline, Arial 44pt bold</a:t>
            </a:r>
          </a:p>
        </p:txBody>
      </p:sp>
      <p:sp>
        <p:nvSpPr>
          <p:cNvPr id="7" name="Table" descr="Text / Table">
            <a:extLst>
              <a:ext uri="{FF2B5EF4-FFF2-40B4-BE49-F238E27FC236}">
                <a16:creationId xmlns:a16="http://schemas.microsoft.com/office/drawing/2014/main" id="{01422A73-1E05-8B44-93EA-70AD3FCEEC9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/>
              <a:t>Click to add table</a:t>
            </a:r>
            <a:endParaRPr lang="en-US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AD015BAE-CDFB-0848-8398-8E01CAEBA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451091"/>
            <a:ext cx="2610000" cy="2894291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10/27/23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22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Contact 2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GB"/>
              <a:t>Useful links &amp; contact details</a:t>
            </a:r>
            <a:endParaRPr lang="en-US"/>
          </a:p>
        </p:txBody>
      </p:sp>
      <p:sp>
        <p:nvSpPr>
          <p:cNvPr id="21" name="Text" descr="Text">
            <a:extLst>
              <a:ext uri="{FF2B5EF4-FFF2-40B4-BE49-F238E27FC236}">
                <a16:creationId xmlns:a16="http://schemas.microsoft.com/office/drawing/2014/main" id="{82579D70-1A08-DC42-8CE8-ACA8360A7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" descr="Text">
            <a:extLst>
              <a:ext uri="{FF2B5EF4-FFF2-40B4-BE49-F238E27FC236}">
                <a16:creationId xmlns:a16="http://schemas.microsoft.com/office/drawing/2014/main" id="{82B359B7-CB0C-544C-88EE-891FC732EE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10/27/23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56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7E0FC6D2-4499-5C4C-8C93-C7590708B796}"/>
              </a:ext>
            </a:extLst>
          </p:cNvPr>
          <p:cNvSpPr/>
          <p:nvPr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/>
              <a:t>FACULTY, DEPARTMENT</a:t>
            </a:r>
            <a:endParaRPr lang="en-US"/>
          </a:p>
        </p:txBody>
      </p:sp>
      <p:sp>
        <p:nvSpPr>
          <p:cNvPr id="11" name="Picture" descr="Image">
            <a:extLst>
              <a:ext uri="{FF2B5EF4-FFF2-40B4-BE49-F238E27FC236}">
                <a16:creationId xmlns:a16="http://schemas.microsoft.com/office/drawing/2014/main" id="{D7C34FC0-F8B1-D041-9578-733D7F3C68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5F848594-69CD-DA4E-BB25-23F671A7C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Main headline,</a:t>
            </a:r>
            <a:br>
              <a:rPr lang="en-US"/>
            </a:br>
            <a:r>
              <a:rPr lang="en-US"/>
              <a:t>Arial 44pt bold</a:t>
            </a:r>
          </a:p>
        </p:txBody>
      </p:sp>
      <p:sp>
        <p:nvSpPr>
          <p:cNvPr id="5" name="Sub Heading" descr="Sub heading">
            <a:extLst>
              <a:ext uri="{FF2B5EF4-FFF2-40B4-BE49-F238E27FC236}">
                <a16:creationId xmlns:a16="http://schemas.microsoft.com/office/drawing/2014/main" id="{D5AB2EC5-97D3-8D44-BB0B-9125E87D1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239999"/>
            <a:ext cx="6840000" cy="651777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084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itle slide 2 - singl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</a:extLst>
          </p:cNvPr>
          <p:cNvSpPr/>
          <p:nvPr/>
        </p:nvSpPr>
        <p:spPr>
          <a:xfrm>
            <a:off x="0" y="-1"/>
            <a:ext cx="12192000" cy="25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/>
              <a:t>FACULTY, DEPARTMENT</a:t>
            </a:r>
            <a:endParaRPr lang="en-US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14916FEE-2CA1-274A-AB9A-27AE550ED61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81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Main headline, Arial 44pt bold</a:t>
            </a:r>
            <a:br>
              <a:rPr lang="en-US"/>
            </a:br>
            <a:endParaRPr lang="en-US" altLang="en-US"/>
          </a:p>
        </p:txBody>
      </p:sp>
      <p:sp>
        <p:nvSpPr>
          <p:cNvPr id="11" name="Picture " descr="Image">
            <a:extLst>
              <a:ext uri="{FF2B5EF4-FFF2-40B4-BE49-F238E27FC236}">
                <a16:creationId xmlns:a16="http://schemas.microsoft.com/office/drawing/2014/main" id="{7AAB61C2-2ECC-1549-9211-9297F9B818D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05456"/>
            <a:ext cx="12192000" cy="435254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98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itle - Double line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>
            <a:extLst>
              <a:ext uri="{FF2B5EF4-FFF2-40B4-BE49-F238E27FC236}">
                <a16:creationId xmlns:a16="http://schemas.microsoft.com/office/drawing/2014/main" id="{271759B8-0ABB-3643-884B-0A918443C549}"/>
              </a:ext>
            </a:extLst>
          </p:cNvPr>
          <p:cNvSpPr/>
          <p:nvPr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/>
              <a:t>FACULTY, DEPARTMENT</a:t>
            </a:r>
            <a:endParaRPr lang="en-US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40000"/>
            <a:ext cx="12192000" cy="16792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in Headline" descr="Headline">
            <a:extLst>
              <a:ext uri="{FF2B5EF4-FFF2-40B4-BE49-F238E27FC236}">
                <a16:creationId xmlns:a16="http://schemas.microsoft.com/office/drawing/2014/main" id="{0AFC6B55-24BD-7545-82A9-DD37164DF15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Main headline, Arial 44pt bold</a:t>
            </a:r>
            <a:br>
              <a:rPr lang="en-US"/>
            </a:br>
            <a:endParaRPr lang="en-US" altLang="en-US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42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704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itle  - Double line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59606069-DCB2-E341-97E0-98600856E2E5}"/>
              </a:ext>
            </a:extLst>
          </p:cNvPr>
          <p:cNvSpPr/>
          <p:nvPr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/>
              <a:t>FACULTY, DEPARTMENT</a:t>
            </a:r>
            <a:endParaRPr lang="en-US"/>
          </a:p>
        </p:txBody>
      </p:sp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A724F846-9E16-0743-9A5C-ED2946248F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6914"/>
            <a:ext cx="12192000" cy="168280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0" y="3122579"/>
            <a:ext cx="12192000" cy="37354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F393605F-7BBC-284E-8DAE-0B5B8411382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347047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Main headline, Arial 44pt bold</a:t>
            </a:r>
            <a:br>
              <a:rPr lang="en-US"/>
            </a:br>
            <a:endParaRPr lang="en-US" altLang="en-US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495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340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Main headline, Arial 44pt bold</a:t>
            </a:r>
          </a:p>
        </p:txBody>
      </p:sp>
      <p:sp>
        <p:nvSpPr>
          <p:cNvPr id="11" name="Sub Heading" descr="Sub heading">
            <a:extLst>
              <a:ext uri="{FF2B5EF4-FFF2-40B4-BE49-F238E27FC236}">
                <a16:creationId xmlns:a16="http://schemas.microsoft.com/office/drawing/2014/main" id="{169F44E5-11A5-074E-ADAE-05ACB4110A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/>
              <a:t>Large text size, Arial 36 point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225425" indent="-215900"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aseline="0"/>
            </a:lvl1pPr>
          </a:lstStyle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676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chemeClr val="tx2"/>
          </a:solidFill>
        </p:spPr>
        <p:txBody>
          <a:bodyPr lIns="360000" tIns="18000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Main headline, Arial 44pt bold</a:t>
            </a:r>
          </a:p>
        </p:txBody>
      </p:sp>
      <p:sp>
        <p:nvSpPr>
          <p:cNvPr id="4" name="Sub Heading">
            <a:extLst>
              <a:ext uri="{FF2B5EF4-FFF2-40B4-BE49-F238E27FC236}">
                <a16:creationId xmlns:a16="http://schemas.microsoft.com/office/drawing/2014/main" id="{7EFF5C86-B7E9-E24F-A032-A4DF63C9C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11112" indent="0">
              <a:buNone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67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F9ECF375-EFC6-8846-9FEE-E3BEC7506D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616" y="900000"/>
            <a:ext cx="7534656" cy="5448518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</p:txBody>
      </p:sp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440000"/>
            <a:ext cx="6480000" cy="2880000"/>
          </a:xfrm>
          <a:solidFill>
            <a:schemeClr val="bg1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Main headline, </a:t>
            </a:r>
            <a:br>
              <a:rPr lang="en-US"/>
            </a:br>
            <a:r>
              <a:rPr lang="en-US"/>
              <a:t>Arial 44pt bold</a:t>
            </a:r>
          </a:p>
        </p:txBody>
      </p:sp>
      <p:sp>
        <p:nvSpPr>
          <p:cNvPr id="8" name="Picture " descr="Image">
            <a:extLst>
              <a:ext uri="{FF2B5EF4-FFF2-40B4-BE49-F238E27FC236}">
                <a16:creationId xmlns:a16="http://schemas.microsoft.com/office/drawing/2014/main" id="{9390C092-D95C-EF41-9B4C-B77F203C0B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66715" y="900000"/>
            <a:ext cx="3536848" cy="2906486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</p:txBody>
      </p:sp>
      <p:sp>
        <p:nvSpPr>
          <p:cNvPr id="9" name="Text" descr="Text">
            <a:extLst>
              <a:ext uri="{FF2B5EF4-FFF2-40B4-BE49-F238E27FC236}">
                <a16:creationId xmlns:a16="http://schemas.microsoft.com/office/drawing/2014/main" id="{B97104E0-DC3E-EB49-A0B8-75D9C6ED8E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62900" y="4164600"/>
            <a:ext cx="3542400" cy="22870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0432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single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/>
              <a:t>Main headline, Arial 44pt bold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52E39625-6121-A140-A00B-27BF9DA23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0439064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10/27/23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89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CL branding brackground">
            <a:extLst>
              <a:ext uri="{FF2B5EF4-FFF2-40B4-BE49-F238E27FC236}">
                <a16:creationId xmlns:a16="http://schemas.microsoft.com/office/drawing/2014/main" id="{66A102D5-ABE3-9744-AE9F-9AF93B04B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64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073" cy="545593"/>
          </a:xfrm>
          <a:prstGeom prst="rect">
            <a:avLst/>
          </a:prstGeom>
        </p:spPr>
      </p:pic>
      <p:sp>
        <p:nvSpPr>
          <p:cNvPr id="1026" name="Title Headline" descr="Headline">
            <a:extLst>
              <a:ext uri="{FF2B5EF4-FFF2-40B4-BE49-F238E27FC236}">
                <a16:creationId xmlns:a16="http://schemas.microsoft.com/office/drawing/2014/main" id="{1389B5D6-B2B6-B044-8F75-8C9E18FFF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89999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Main headline</a:t>
            </a:r>
            <a:r>
              <a:rPr lang="en-GB" altLang="en-US"/>
              <a:t>, Arial 44pt bold</a:t>
            </a:r>
            <a:endParaRPr lang="en-US" altLang="en-US"/>
          </a:p>
        </p:txBody>
      </p:sp>
      <p:sp>
        <p:nvSpPr>
          <p:cNvPr id="1027" name="Text" descr="Main text">
            <a:extLst>
              <a:ext uri="{FF2B5EF4-FFF2-40B4-BE49-F238E27FC236}">
                <a16:creationId xmlns:a16="http://schemas.microsoft.com/office/drawing/2014/main" id="{840A67E7-10FC-DE4B-8222-DBD366537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2376000"/>
            <a:ext cx="1080069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4"/>
            <a:endParaRPr lang="en-US"/>
          </a:p>
        </p:txBody>
      </p:sp>
      <p:sp>
        <p:nvSpPr>
          <p:cNvPr id="4" name="Date " descr="Date">
            <a:extLst>
              <a:ext uri="{FF2B5EF4-FFF2-40B4-BE49-F238E27FC236}">
                <a16:creationId xmlns:a16="http://schemas.microsoft.com/office/drawing/2014/main" id="{BC7573E6-5C96-F54E-8C6A-D81E27BE4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10/27/23</a:t>
            </a:fld>
            <a:endParaRPr lang="en-US"/>
          </a:p>
        </p:txBody>
      </p:sp>
      <p:sp>
        <p:nvSpPr>
          <p:cNvPr id="5" name="Footer " descr="Footer title">
            <a:extLst>
              <a:ext uri="{FF2B5EF4-FFF2-40B4-BE49-F238E27FC236}">
                <a16:creationId xmlns:a16="http://schemas.microsoft.com/office/drawing/2014/main" id="{1B01C4CC-C66F-714D-B313-340C31FA7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" descr="Page number">
            <a:extLst>
              <a:ext uri="{FF2B5EF4-FFF2-40B4-BE49-F238E27FC236}">
                <a16:creationId xmlns:a16="http://schemas.microsoft.com/office/drawing/2014/main" id="{D2C68658-D4C2-394E-8334-67AC9BE3F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UCL Brandi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073" cy="54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6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marR="0" indent="-211138" algn="l" defTabSz="914400" rtl="0" eaLnBrk="1" fontAlgn="base" latinLnBrk="0" hangingPunct="1">
        <a:lnSpc>
          <a:spcPct val="100000"/>
        </a:lnSpc>
        <a:spcBef>
          <a:spcPts val="1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22250" indent="-21113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22250" indent="-211138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112" marR="0" indent="0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None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0975" marR="0" indent="-180975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electronics-lab.com/espressif-systems-has-announced-a-new-esp32-c6-wifi-6-and-bluetooth-5-le-risc-v-soc-for-iot-devices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electronics-lab.com/iot-project-builder-mydevices-added-arduino-support/" TargetMode="External"/><Relationship Id="rId5" Type="http://schemas.openxmlformats.org/officeDocument/2006/relationships/image" Target="../media/image12.jpeg"/><Relationship Id="rId4" Type="http://schemas.openxmlformats.org/officeDocument/2006/relationships/hyperlink" Target="https://www.electronics-lab.com/meet-8-esp32-s2-saola-1-development-board-espressif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borrowbits.com/2020/04/mqtt-vs-http-que-protocolo-es-mejor-para-io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pseudobit.blogspot.com/2014/07/network-classification-by-functional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jpg"/><Relationship Id="rId3" Type="http://schemas.openxmlformats.org/officeDocument/2006/relationships/image" Target="../media/image9.jpeg"/><Relationship Id="rId7" Type="http://schemas.openxmlformats.org/officeDocument/2006/relationships/hyperlink" Target="https://www.flickr.com/photos/adafruit/42208703192" TargetMode="Externa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11" Type="http://schemas.openxmlformats.org/officeDocument/2006/relationships/hyperlink" Target="https://www.electronics-lab.com/iot-project-builder-mydevices-added-arduino-support/" TargetMode="External"/><Relationship Id="rId5" Type="http://schemas.openxmlformats.org/officeDocument/2006/relationships/image" Target="../media/image10.png"/><Relationship Id="rId10" Type="http://schemas.openxmlformats.org/officeDocument/2006/relationships/image" Target="../media/image12.jpeg"/><Relationship Id="rId4" Type="http://schemas.openxmlformats.org/officeDocument/2006/relationships/hyperlink" Target="https://www.electronics-lab.com/project/arduino-oled-hygrometer-thermometer-using-dht11/" TargetMode="External"/><Relationship Id="rId9" Type="http://schemas.openxmlformats.org/officeDocument/2006/relationships/hyperlink" Target="https://www.electronics-lab.com/meet-8-esp32-s2-saola-1-development-board-espressif/" TargetMode="External"/><Relationship Id="rId14" Type="http://schemas.openxmlformats.org/officeDocument/2006/relationships/hyperlink" Target="https://www.electronics-lab.com/stm32-nucleo-64-development-board-with-stm32g491re-mcu-supports-arduino-and-st-morpho-connectivity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uroalfieri.it/elettronica/spx-14241-bme280-ccs811.html" TargetMode="External"/><Relationship Id="rId13" Type="http://schemas.openxmlformats.org/officeDocument/2006/relationships/hyperlink" Target="https://www.electronics-lab.com/meet-8-esp32-s2-saola-1-development-board-espressif/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5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electronics-lab.com/project/arduino-oled-hygrometer-thermometer-using-dht11/" TargetMode="External"/><Relationship Id="rId11" Type="http://schemas.openxmlformats.org/officeDocument/2006/relationships/hyperlink" Target="https://www.flickr.com/photos/adafruit/42208703192" TargetMode="External"/><Relationship Id="rId5" Type="http://schemas.openxmlformats.org/officeDocument/2006/relationships/image" Target="../media/image9.jpeg"/><Relationship Id="rId10" Type="http://schemas.microsoft.com/office/2007/relationships/hdphoto" Target="../media/hdphoto1.wdp"/><Relationship Id="rId4" Type="http://schemas.openxmlformats.org/officeDocument/2006/relationships/hyperlink" Target="https://www.electronics-lab.com/stm32-nucleo-64-development-board-with-stm32g491re-mcu-supports-arduino-and-st-morpho-connectivity/" TargetMode="Externa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UCL ENGINEEING, Computer science department</a:t>
            </a:r>
          </a:p>
        </p:txBody>
      </p:sp>
      <p:sp>
        <p:nvSpPr>
          <p:cNvPr id="5" name="Title 4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Exploring ESP32 Connectivity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61594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10786227" cy="630984"/>
          </a:xfrm>
        </p:spPr>
        <p:txBody>
          <a:bodyPr/>
          <a:lstStyle/>
          <a:p>
            <a:r>
              <a:rPr lang="en-GB" sz="4000" b="1" i="0" dirty="0">
                <a:effectLst/>
                <a:latin typeface="Söhne"/>
              </a:rPr>
              <a:t>Connecting ESP32 to External Devices</a:t>
            </a:r>
            <a:r>
              <a:rPr lang="en-GB" sz="4000" dirty="0">
                <a:latin typeface="Söhne"/>
              </a:rPr>
              <a:t> </a:t>
            </a:r>
            <a:endParaRPr lang="en-GB" sz="4000">
              <a:cs typeface="Arial"/>
            </a:endParaRP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1807779"/>
            <a:ext cx="10917600" cy="4803228"/>
          </a:xfrm>
        </p:spPr>
        <p:txBody>
          <a:bodyPr/>
          <a:lstStyle/>
          <a:p>
            <a:r>
              <a:rPr lang="en-GB" b="1" dirty="0">
                <a:solidFill>
                  <a:srgbClr val="1A1A1A"/>
                </a:solidFill>
              </a:rPr>
              <a:t>I2C (Inter-Integrated Circuit): </a:t>
            </a:r>
            <a:r>
              <a:rPr lang="en-GB" dirty="0">
                <a:solidFill>
                  <a:srgbClr val="1A1A1A"/>
                </a:solidFill>
              </a:rPr>
              <a:t>I2C is a two-wire serial communication protocol that enables the ESP32 to communicate with sensors, displays, and other devices. It uses a bus with a controller (ESP32) and one or more reader devices.</a:t>
            </a:r>
          </a:p>
          <a:p>
            <a:endParaRPr lang="en-GB" dirty="0">
              <a:solidFill>
                <a:srgbClr val="1A1A1A"/>
              </a:solidFill>
            </a:endParaRPr>
          </a:p>
          <a:p>
            <a:r>
              <a:rPr lang="en-GB" b="1" dirty="0">
                <a:solidFill>
                  <a:srgbClr val="1A1A1A"/>
                </a:solidFill>
              </a:rPr>
              <a:t>SPI (Serial Peripheral Interface): </a:t>
            </a:r>
            <a:r>
              <a:rPr lang="en-GB" dirty="0">
                <a:solidFill>
                  <a:srgbClr val="1A1A1A"/>
                </a:solidFill>
              </a:rPr>
              <a:t>SPI is a synchronous serial communication protocol suitable for high-speed data transfer. It's commonly used to connect with peripherals like displays, SD cards, and other microcontrollers.</a:t>
            </a:r>
          </a:p>
          <a:p>
            <a:endParaRPr lang="en-GB" b="1" dirty="0">
              <a:solidFill>
                <a:srgbClr val="1A1A1A"/>
              </a:solidFill>
            </a:endParaRPr>
          </a:p>
          <a:p>
            <a:r>
              <a:rPr lang="en-GB" b="1" dirty="0">
                <a:solidFill>
                  <a:srgbClr val="1A1A1A"/>
                </a:solidFill>
              </a:rPr>
              <a:t>UART (Universal Asynchronous Receiver/Transmitter): </a:t>
            </a:r>
            <a:r>
              <a:rPr lang="en-GB" dirty="0">
                <a:solidFill>
                  <a:srgbClr val="1A1A1A"/>
                </a:solidFill>
              </a:rPr>
              <a:t>UART is a simple, asynchronous serial communication protocol used for communication between devices. It's often employed for connecting to sensors, GPS modules, and other devices.</a:t>
            </a:r>
          </a:p>
          <a:p>
            <a:pPr marL="0" indent="0" algn="just">
              <a:buNone/>
            </a:pPr>
            <a:endParaRPr lang="en-GB" b="1" dirty="0">
              <a:solidFill>
                <a:srgbClr val="1A1A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970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5400000" cy="2325802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Interfacing with an External Sensor Using UART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C4E7CD4-86F5-B227-4F8C-270BE9DC99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618500"/>
            <a:ext cx="5399088" cy="26172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Using Serial</a:t>
            </a: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7602CA-30F9-8664-CF86-C2A2B1B6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00" y="1864591"/>
            <a:ext cx="5400000" cy="341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367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11023572" cy="1368000"/>
          </a:xfrm>
        </p:spPr>
        <p:txBody>
          <a:bodyPr wrap="square" anchor="t">
            <a:normAutofit/>
          </a:bodyPr>
          <a:lstStyle/>
          <a:p>
            <a:r>
              <a:rPr lang="en-GB" b="1" dirty="0"/>
              <a:t>Interfacing an External Sensor Using I</a:t>
            </a:r>
            <a:r>
              <a:rPr lang="en-GB" b="1" baseline="30000" dirty="0"/>
              <a:t>2</a:t>
            </a:r>
            <a:r>
              <a:rPr lang="en-GB" b="1" dirty="0"/>
              <a:t>C</a:t>
            </a:r>
            <a:endParaRPr lang="en-GB" b="1" dirty="0">
              <a:cs typeface="Arial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C4E7CD4-86F5-B227-4F8C-270BE9DC99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This example shows how to read a </a:t>
            </a:r>
            <a:r>
              <a:rPr lang="en-US" dirty="0" err="1"/>
              <a:t>Devantech</a:t>
            </a:r>
            <a:r>
              <a:rPr lang="en-US" dirty="0"/>
              <a:t> </a:t>
            </a:r>
            <a:r>
              <a:rPr lang="en-US" dirty="0" err="1"/>
              <a:t>SRFxx</a:t>
            </a:r>
            <a:r>
              <a:rPr lang="en-US" dirty="0"/>
              <a:t> , an ultra-sonic range finder that communicates via the I2C synchronous serial protocol</a:t>
            </a:r>
          </a:p>
          <a:p>
            <a:endParaRPr lang="en-US" dirty="0"/>
          </a:p>
          <a:p>
            <a:r>
              <a:rPr lang="en-US" b="1" dirty="0"/>
              <a:t>Include the Wire library to use I2C</a:t>
            </a:r>
            <a:endParaRPr lang="en-US" b="1" dirty="0">
              <a:cs typeface="Arial"/>
            </a:endParaRPr>
          </a:p>
          <a:p>
            <a:r>
              <a:rPr lang="en-US" dirty="0"/>
              <a:t>Initialize the I2C library and serial communication in the setup() function</a:t>
            </a: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FBF2AF-4CCF-D015-1BB0-3355239F36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// I2C SRF10 or SRF08 </a:t>
            </a:r>
            <a:r>
              <a:rPr lang="en-US" sz="1200" dirty="0" err="1">
                <a:latin typeface="Aptos Narrow"/>
                <a:ea typeface="+mn-lt"/>
                <a:cs typeface="+mn-lt"/>
              </a:rPr>
              <a:t>Devantech</a:t>
            </a:r>
            <a:r>
              <a:rPr lang="en-US" sz="1200" dirty="0">
                <a:latin typeface="Aptos Narrow"/>
                <a:ea typeface="+mn-lt"/>
                <a:cs typeface="+mn-lt"/>
              </a:rPr>
              <a:t> Ultrasonic Ranger Finder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// by Nicholas Zambetti &lt;http://www.zambetti.com&gt;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// and James Tichenor &lt;http://www.jamestichenor.net&gt;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// Demonstrates use of the Wire library reading data from the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// </a:t>
            </a:r>
            <a:r>
              <a:rPr lang="en-US" sz="1200" dirty="0" err="1">
                <a:latin typeface="Aptos Narrow"/>
                <a:ea typeface="+mn-lt"/>
                <a:cs typeface="+mn-lt"/>
              </a:rPr>
              <a:t>Devantech</a:t>
            </a:r>
            <a:r>
              <a:rPr lang="en-US" sz="1200" dirty="0">
                <a:latin typeface="Aptos Narrow"/>
                <a:ea typeface="+mn-lt"/>
                <a:cs typeface="+mn-lt"/>
              </a:rPr>
              <a:t> </a:t>
            </a:r>
            <a:r>
              <a:rPr lang="en-US" sz="1200" dirty="0" err="1">
                <a:latin typeface="Aptos Narrow"/>
                <a:ea typeface="+mn-lt"/>
                <a:cs typeface="+mn-lt"/>
              </a:rPr>
              <a:t>Utrasonic</a:t>
            </a:r>
            <a:r>
              <a:rPr lang="en-US" sz="1200" dirty="0">
                <a:latin typeface="Aptos Narrow"/>
                <a:ea typeface="+mn-lt"/>
                <a:cs typeface="+mn-lt"/>
              </a:rPr>
              <a:t> Rangers SFR08 and SFR10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// Created 29 April 2006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// This example code is in the public domain.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#include &lt;</a:t>
            </a:r>
            <a:r>
              <a:rPr lang="en-US" sz="1200" dirty="0" err="1">
                <a:latin typeface="Aptos Narrow"/>
                <a:ea typeface="+mn-lt"/>
                <a:cs typeface="+mn-lt"/>
              </a:rPr>
              <a:t>Wire.h</a:t>
            </a:r>
            <a:r>
              <a:rPr lang="en-US" sz="1200" dirty="0">
                <a:latin typeface="Aptos Narrow"/>
                <a:ea typeface="+mn-lt"/>
                <a:cs typeface="+mn-lt"/>
              </a:rPr>
              <a:t>&gt;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void setup() {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    </a:t>
            </a:r>
            <a:r>
              <a:rPr lang="en-US" sz="1200" dirty="0" err="1">
                <a:latin typeface="Aptos Narrow"/>
                <a:ea typeface="+mn-lt"/>
                <a:cs typeface="+mn-lt"/>
              </a:rPr>
              <a:t>Wire.begin</a:t>
            </a:r>
            <a:r>
              <a:rPr lang="en-US" sz="1200" dirty="0">
                <a:latin typeface="Aptos Narrow"/>
                <a:ea typeface="+mn-lt"/>
                <a:cs typeface="+mn-lt"/>
              </a:rPr>
              <a:t>();                        // join i2c bus (address optional for controller)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    </a:t>
            </a:r>
            <a:r>
              <a:rPr lang="en-US" sz="1200" dirty="0" err="1">
                <a:latin typeface="Aptos Narrow"/>
                <a:ea typeface="+mn-lt"/>
                <a:cs typeface="+mn-lt"/>
              </a:rPr>
              <a:t>Serial.begin</a:t>
            </a:r>
            <a:r>
              <a:rPr lang="en-US" sz="1200" dirty="0">
                <a:latin typeface="Aptos Narrow"/>
                <a:ea typeface="+mn-lt"/>
                <a:cs typeface="+mn-lt"/>
              </a:rPr>
              <a:t>(9600);          // start serial communication at 9600bps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}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cs typeface="Arial"/>
              </a:rPr>
              <a:t>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Aptos Narrow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41BD9-2A02-E422-B5E3-E1391015EE27}"/>
              </a:ext>
            </a:extLst>
          </p:cNvPr>
          <p:cNvSpPr txBox="1"/>
          <p:nvPr/>
        </p:nvSpPr>
        <p:spPr>
          <a:xfrm>
            <a:off x="1968030" y="6154326"/>
            <a:ext cx="757860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Arial"/>
                <a:cs typeface="Arial"/>
              </a:rPr>
              <a:t>See https://docs.arduino.cc/learn/communication/wire</a:t>
            </a:r>
          </a:p>
        </p:txBody>
      </p:sp>
    </p:spTree>
    <p:extLst>
      <p:ext uri="{BB962C8B-B14F-4D97-AF65-F5344CB8AC3E}">
        <p14:creationId xmlns:p14="http://schemas.microsoft.com/office/powerpoint/2010/main" val="2159050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11023572" cy="1368000"/>
          </a:xfrm>
        </p:spPr>
        <p:txBody>
          <a:bodyPr wrap="square" anchor="t">
            <a:normAutofit/>
          </a:bodyPr>
          <a:lstStyle/>
          <a:p>
            <a:r>
              <a:rPr lang="en-GB" b="1" dirty="0"/>
              <a:t>Interfacing an External Sensor Using I</a:t>
            </a:r>
            <a:r>
              <a:rPr lang="en-GB" b="1" baseline="30000" dirty="0"/>
              <a:t>2</a:t>
            </a:r>
            <a:r>
              <a:rPr lang="en-GB" b="1" dirty="0"/>
              <a:t>C</a:t>
            </a:r>
            <a:endParaRPr lang="en-GB" b="1" dirty="0">
              <a:cs typeface="Arial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C4E7CD4-86F5-B227-4F8C-270BE9DC99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Set some registers in the sensor so we get the type of readings we want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Common for I2C sensors to have registers that control their operation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Read the datasheet of the sensor to know what these are and how to talk to it</a:t>
            </a:r>
          </a:p>
          <a:p>
            <a:endParaRPr lang="en-US" b="1" dirty="0">
              <a:cs typeface="Arial"/>
            </a:endParaRPr>
          </a:p>
          <a:p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FBF2AF-4CCF-D015-1BB0-3355239F36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Aptos Narrow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int reading = 0;</a:t>
            </a:r>
            <a:endParaRPr lang="en-US" sz="120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void loop() {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    // step 1: instruct sensor to read echoes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    </a:t>
            </a:r>
            <a:r>
              <a:rPr lang="en-US" sz="1200" dirty="0" err="1">
                <a:latin typeface="Aptos Narrow"/>
                <a:ea typeface="+mn-lt"/>
                <a:cs typeface="+mn-lt"/>
              </a:rPr>
              <a:t>Wire.beginTransmission</a:t>
            </a:r>
            <a:r>
              <a:rPr lang="en-US" sz="1200" dirty="0">
                <a:latin typeface="Aptos Narrow"/>
                <a:ea typeface="+mn-lt"/>
                <a:cs typeface="+mn-lt"/>
              </a:rPr>
              <a:t>(112);        // transmit to device #112 (0x70)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    </a:t>
            </a:r>
            <a:r>
              <a:rPr lang="en-US" sz="1200" dirty="0" err="1">
                <a:latin typeface="Aptos Narrow"/>
                <a:ea typeface="+mn-lt"/>
                <a:cs typeface="+mn-lt"/>
              </a:rPr>
              <a:t>Wire.write</a:t>
            </a:r>
            <a:r>
              <a:rPr lang="en-US" sz="1200" dirty="0">
                <a:latin typeface="Aptos Narrow"/>
                <a:ea typeface="+mn-lt"/>
                <a:cs typeface="+mn-lt"/>
              </a:rPr>
              <a:t>(byte(0x00));                      // sets register pointer to the command register (0x00)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cs typeface="Arial"/>
              </a:rPr>
              <a:t>  </a:t>
            </a:r>
            <a:r>
              <a:rPr lang="en-US" sz="1200" dirty="0">
                <a:latin typeface="Aptos Narrow"/>
                <a:ea typeface="+mn-lt"/>
                <a:cs typeface="+mn-lt"/>
              </a:rPr>
              <a:t>  </a:t>
            </a:r>
            <a:r>
              <a:rPr lang="en-US" sz="1200" dirty="0" err="1">
                <a:latin typeface="Aptos Narrow"/>
                <a:ea typeface="+mn-lt"/>
                <a:cs typeface="+mn-lt"/>
              </a:rPr>
              <a:t>Wire.write</a:t>
            </a:r>
            <a:r>
              <a:rPr lang="en-US" sz="1200" dirty="0">
                <a:latin typeface="Aptos Narrow"/>
                <a:ea typeface="+mn-lt"/>
                <a:cs typeface="+mn-lt"/>
              </a:rPr>
              <a:t>(byte(0x50));                      // command sensor to measure in "inches" (0x50)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    </a:t>
            </a:r>
            <a:r>
              <a:rPr lang="en-US" sz="1200" dirty="0" err="1">
                <a:latin typeface="Aptos Narrow"/>
                <a:ea typeface="+mn-lt"/>
                <a:cs typeface="+mn-lt"/>
              </a:rPr>
              <a:t>Wire.endTransmission</a:t>
            </a:r>
            <a:r>
              <a:rPr lang="en-US" sz="1200" dirty="0">
                <a:latin typeface="Aptos Narrow"/>
                <a:ea typeface="+mn-lt"/>
                <a:cs typeface="+mn-lt"/>
              </a:rPr>
              <a:t>();                   // stop transmitting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    // step 2: wait for readings to happen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    delay(70);                                                 // datasheet suggests at least 65 milliseconds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    // step 3: instruct sensor to return a particular echo reading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    </a:t>
            </a:r>
            <a:r>
              <a:rPr lang="en-US" sz="1200" dirty="0" err="1">
                <a:latin typeface="Aptos Narrow"/>
                <a:ea typeface="+mn-lt"/>
                <a:cs typeface="+mn-lt"/>
              </a:rPr>
              <a:t>Wire.beginTransmission</a:t>
            </a:r>
            <a:r>
              <a:rPr lang="en-US" sz="1200" dirty="0">
                <a:latin typeface="Aptos Narrow"/>
                <a:ea typeface="+mn-lt"/>
                <a:cs typeface="+mn-lt"/>
              </a:rPr>
              <a:t>(112);        // transmit to device #112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    </a:t>
            </a:r>
            <a:r>
              <a:rPr lang="en-US" sz="1200" dirty="0" err="1">
                <a:latin typeface="Aptos Narrow"/>
                <a:ea typeface="+mn-lt"/>
                <a:cs typeface="+mn-lt"/>
              </a:rPr>
              <a:t>Wire.write</a:t>
            </a:r>
            <a:r>
              <a:rPr lang="en-US" sz="1200" dirty="0">
                <a:latin typeface="Aptos Narrow"/>
                <a:ea typeface="+mn-lt"/>
                <a:cs typeface="+mn-lt"/>
              </a:rPr>
              <a:t>(byte(0x02));                      // sets register pointer to echo #1 register (0x02)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    </a:t>
            </a:r>
            <a:r>
              <a:rPr lang="en-US" sz="1200" dirty="0" err="1">
                <a:latin typeface="Aptos Narrow"/>
                <a:ea typeface="+mn-lt"/>
                <a:cs typeface="+mn-lt"/>
              </a:rPr>
              <a:t>Wire.endTransmission</a:t>
            </a:r>
            <a:r>
              <a:rPr lang="en-US" sz="1200" dirty="0">
                <a:latin typeface="Aptos Narrow"/>
                <a:ea typeface="+mn-lt"/>
                <a:cs typeface="+mn-lt"/>
              </a:rPr>
              <a:t>();                   // stop transmitting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cs typeface="Arial"/>
              </a:rPr>
              <a:t>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Aptos Narrow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71D88A-CB97-E061-CD1D-B6A204E8A69C}"/>
              </a:ext>
            </a:extLst>
          </p:cNvPr>
          <p:cNvSpPr txBox="1"/>
          <p:nvPr/>
        </p:nvSpPr>
        <p:spPr>
          <a:xfrm>
            <a:off x="1968030" y="6154326"/>
            <a:ext cx="757860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Arial"/>
                <a:cs typeface="Arial"/>
              </a:rPr>
              <a:t>See https://docs.arduino.cc/learn/communication/wire</a:t>
            </a:r>
          </a:p>
        </p:txBody>
      </p:sp>
    </p:spTree>
    <p:extLst>
      <p:ext uri="{BB962C8B-B14F-4D97-AF65-F5344CB8AC3E}">
        <p14:creationId xmlns:p14="http://schemas.microsoft.com/office/powerpoint/2010/main" val="247459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11023572" cy="1368000"/>
          </a:xfrm>
        </p:spPr>
        <p:txBody>
          <a:bodyPr wrap="square" anchor="t">
            <a:normAutofit/>
          </a:bodyPr>
          <a:lstStyle/>
          <a:p>
            <a:r>
              <a:rPr lang="en-GB" b="1" dirty="0"/>
              <a:t>Interfacing an External Sensor Using I</a:t>
            </a:r>
            <a:r>
              <a:rPr lang="en-GB" b="1" baseline="30000" dirty="0"/>
              <a:t>2</a:t>
            </a:r>
            <a:r>
              <a:rPr lang="en-GB" b="1" dirty="0"/>
              <a:t>C</a:t>
            </a:r>
            <a:endParaRPr lang="en-GB" b="1" dirty="0">
              <a:cs typeface="Arial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C4E7CD4-86F5-B227-4F8C-270BE9DC99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Read values from the sensor</a:t>
            </a:r>
            <a:endParaRPr lang="en-US" dirty="0"/>
          </a:p>
          <a:p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FBF2AF-4CCF-D015-1BB0-3355239F36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 …  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Aptos Narrow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    // step 4: request reading from sensor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cs typeface="Arial"/>
              </a:rPr>
              <a:t>  </a:t>
            </a:r>
            <a:r>
              <a:rPr lang="en-US" sz="1200" dirty="0">
                <a:latin typeface="Aptos Narrow"/>
                <a:ea typeface="+mn-lt"/>
                <a:cs typeface="+mn-lt"/>
              </a:rPr>
              <a:t>  </a:t>
            </a:r>
            <a:r>
              <a:rPr lang="en-US" sz="1200" dirty="0" err="1">
                <a:latin typeface="Aptos Narrow"/>
                <a:ea typeface="+mn-lt"/>
                <a:cs typeface="+mn-lt"/>
              </a:rPr>
              <a:t>Wire.requestFrom</a:t>
            </a:r>
            <a:r>
              <a:rPr lang="en-US" sz="1200" dirty="0">
                <a:latin typeface="Aptos Narrow"/>
                <a:ea typeface="+mn-lt"/>
                <a:cs typeface="+mn-lt"/>
              </a:rPr>
              <a:t>(112, 2);   // request 2 bytes from peripheral device #112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    // step 5: receive 2 byte reading from sensor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    if (2 &lt;= </a:t>
            </a:r>
            <a:r>
              <a:rPr lang="en-US" sz="1200" dirty="0" err="1">
                <a:latin typeface="Aptos Narrow"/>
                <a:ea typeface="+mn-lt"/>
                <a:cs typeface="+mn-lt"/>
              </a:rPr>
              <a:t>Wire.available</a:t>
            </a:r>
            <a:r>
              <a:rPr lang="en-US" sz="1200" dirty="0">
                <a:latin typeface="Aptos Narrow"/>
                <a:ea typeface="+mn-lt"/>
                <a:cs typeface="+mn-lt"/>
              </a:rPr>
              <a:t>()) {      // if two bytes were received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        reading = </a:t>
            </a:r>
            <a:r>
              <a:rPr lang="en-US" sz="1200" dirty="0" err="1">
                <a:latin typeface="Aptos Narrow"/>
                <a:ea typeface="+mn-lt"/>
                <a:cs typeface="+mn-lt"/>
              </a:rPr>
              <a:t>Wire.read</a:t>
            </a:r>
            <a:r>
              <a:rPr lang="en-US" sz="1200" dirty="0">
                <a:latin typeface="Aptos Narrow"/>
                <a:ea typeface="+mn-lt"/>
                <a:cs typeface="+mn-lt"/>
              </a:rPr>
              <a:t>();         // receive high byte (overwrites previous reading)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        reading = reading &lt;&lt; 8;       // shift high byte to be high 8 bits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        reading |= </a:t>
            </a:r>
            <a:r>
              <a:rPr lang="en-US" sz="1200" dirty="0" err="1">
                <a:latin typeface="Aptos Narrow"/>
                <a:ea typeface="+mn-lt"/>
                <a:cs typeface="+mn-lt"/>
              </a:rPr>
              <a:t>Wire.read</a:t>
            </a:r>
            <a:r>
              <a:rPr lang="en-US" sz="1200" dirty="0">
                <a:latin typeface="Aptos Narrow"/>
                <a:ea typeface="+mn-lt"/>
                <a:cs typeface="+mn-lt"/>
              </a:rPr>
              <a:t>();       // receive low byte as lower 8 bits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        </a:t>
            </a:r>
            <a:r>
              <a:rPr lang="en-US" sz="1200" dirty="0" err="1">
                <a:latin typeface="Aptos Narrow"/>
                <a:ea typeface="+mn-lt"/>
                <a:cs typeface="+mn-lt"/>
              </a:rPr>
              <a:t>Serial.println</a:t>
            </a:r>
            <a:r>
              <a:rPr lang="en-US" sz="1200" dirty="0">
                <a:latin typeface="Aptos Narrow"/>
                <a:ea typeface="+mn-lt"/>
                <a:cs typeface="+mn-lt"/>
              </a:rPr>
              <a:t>(reading);       // print the reading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  }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  delay(250);                                     // wait a bit since people have to read the output :)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ptos Narrow"/>
                <a:ea typeface="+mn-lt"/>
                <a:cs typeface="+mn-lt"/>
              </a:rPr>
              <a:t>}</a:t>
            </a:r>
            <a:endParaRPr lang="en-US" sz="12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Aptos Narrow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09E861-DF4C-B264-7BB7-E616DB13F887}"/>
              </a:ext>
            </a:extLst>
          </p:cNvPr>
          <p:cNvSpPr txBox="1"/>
          <p:nvPr/>
        </p:nvSpPr>
        <p:spPr>
          <a:xfrm>
            <a:off x="1968030" y="6154326"/>
            <a:ext cx="757860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Arial"/>
                <a:cs typeface="Arial"/>
              </a:rPr>
              <a:t>See https://docs.arduino.cc/learn/communication/wire</a:t>
            </a:r>
          </a:p>
        </p:txBody>
      </p:sp>
    </p:spTree>
    <p:extLst>
      <p:ext uri="{BB962C8B-B14F-4D97-AF65-F5344CB8AC3E}">
        <p14:creationId xmlns:p14="http://schemas.microsoft.com/office/powerpoint/2010/main" val="860809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951D5-0E51-48A5-5D58-A2A348207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899999"/>
            <a:ext cx="9846566" cy="775334"/>
          </a:xfrm>
        </p:spPr>
        <p:txBody>
          <a:bodyPr/>
          <a:lstStyle/>
          <a:p>
            <a:r>
              <a:rPr lang="en-US" dirty="0">
                <a:cs typeface="Arial"/>
              </a:rPr>
              <a:t>BUT... we have 2 computers talking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E9048-DC09-279E-A01D-0A6B5CFD8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Can actually do this with many devices, but exactly </a:t>
            </a:r>
            <a:r>
              <a:rPr lang="en-US" b="1" dirty="0">
                <a:cs typeface="Arial"/>
              </a:rPr>
              <a:t>one </a:t>
            </a:r>
            <a:r>
              <a:rPr lang="en-US" dirty="0">
                <a:cs typeface="Arial"/>
              </a:rPr>
              <a:t>must be a controller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Two ways we can </a:t>
            </a:r>
            <a:r>
              <a:rPr lang="en-US" dirty="0" err="1">
                <a:cs typeface="Arial"/>
              </a:rPr>
              <a:t>organise</a:t>
            </a:r>
            <a:r>
              <a:rPr lang="en-US" dirty="0">
                <a:cs typeface="Arial"/>
              </a:rPr>
              <a:t> communication: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Controller Reader/Peripheral Sender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Controller Writer/Peripheral Receiver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…. or our code could contain some mixture of these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36BC3-2DA8-9A57-8368-CB6B8ABCA1CE}"/>
              </a:ext>
            </a:extLst>
          </p:cNvPr>
          <p:cNvSpPr txBox="1"/>
          <p:nvPr/>
        </p:nvSpPr>
        <p:spPr>
          <a:xfrm>
            <a:off x="1968030" y="6154326"/>
            <a:ext cx="757860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Arial"/>
                <a:cs typeface="Arial"/>
              </a:rPr>
              <a:t>See https://docs.arduino.cc/learn/communication/wire</a:t>
            </a:r>
          </a:p>
        </p:txBody>
      </p:sp>
    </p:spTree>
    <p:extLst>
      <p:ext uri="{BB962C8B-B14F-4D97-AF65-F5344CB8AC3E}">
        <p14:creationId xmlns:p14="http://schemas.microsoft.com/office/powerpoint/2010/main" val="4191256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C7C2-AFA7-B1D0-2AC0-91982BD94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643476"/>
          </a:xfrm>
        </p:spPr>
        <p:txBody>
          <a:bodyPr/>
          <a:lstStyle/>
          <a:p>
            <a:r>
              <a:rPr lang="en-US" dirty="0">
                <a:cs typeface="Arial"/>
              </a:rPr>
              <a:t>Controller Reader Sketch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BCDFC-816C-62AE-E902-D7AE30FEFC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ea typeface="+mn-lt"/>
                <a:cs typeface="+mn-lt"/>
              </a:rPr>
              <a:t>// Wire Controller Reader</a:t>
            </a:r>
            <a:endParaRPr lang="en-US" sz="14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ea typeface="+mn-lt"/>
                <a:cs typeface="+mn-lt"/>
              </a:rPr>
              <a:t>// by Nicholas Zambetti &lt;http://www.zambetti.com&gt;</a:t>
            </a:r>
            <a:endParaRPr lang="en-US" sz="14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Aptos Narrow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ea typeface="+mn-lt"/>
                <a:cs typeface="+mn-lt"/>
              </a:rPr>
              <a:t>// Demonstrates use of the Wire library</a:t>
            </a:r>
            <a:endParaRPr lang="en-US" sz="14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ea typeface="+mn-lt"/>
                <a:cs typeface="+mn-lt"/>
              </a:rPr>
              <a:t>// Reads data from an I2C/TWI peripheral device</a:t>
            </a:r>
            <a:endParaRPr lang="en-US" sz="14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ea typeface="+mn-lt"/>
                <a:cs typeface="+mn-lt"/>
              </a:rPr>
              <a:t>// Refer to the "Wire Peripheral Sender" example for use with this</a:t>
            </a:r>
            <a:endParaRPr lang="en-US" sz="14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ea typeface="+mn-lt"/>
                <a:cs typeface="+mn-lt"/>
              </a:rPr>
              <a:t>// Created 29 March 2006</a:t>
            </a:r>
            <a:endParaRPr lang="en-US" sz="14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ea typeface="+mn-lt"/>
                <a:cs typeface="+mn-lt"/>
              </a:rPr>
              <a:t>// This example code is in the public domain.</a:t>
            </a:r>
            <a:endParaRPr lang="en-US" sz="14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cs typeface="Arial"/>
              </a:rPr>
              <a:t>#include &lt;</a:t>
            </a:r>
            <a:r>
              <a:rPr lang="en-US" sz="1400" err="1">
                <a:latin typeface="Aptos Narrow"/>
                <a:cs typeface="Arial"/>
              </a:rPr>
              <a:t>Wire.h</a:t>
            </a:r>
            <a:r>
              <a:rPr lang="en-US" sz="1400" dirty="0">
                <a:latin typeface="Aptos Narrow"/>
                <a:cs typeface="Arial"/>
              </a:rPr>
              <a:t>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6923B-86A8-05FA-547D-034BF61F1B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cs typeface="Arial"/>
              </a:rPr>
              <a:t>void setup()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cs typeface="Arial"/>
              </a:rPr>
              <a:t>    </a:t>
            </a:r>
            <a:r>
              <a:rPr lang="en-US" sz="1400" dirty="0" err="1">
                <a:latin typeface="Aptos Narrow"/>
                <a:cs typeface="Arial"/>
              </a:rPr>
              <a:t>Wire.begin</a:t>
            </a:r>
            <a:r>
              <a:rPr lang="en-US" sz="1400" dirty="0">
                <a:latin typeface="Aptos Narrow"/>
                <a:cs typeface="Arial"/>
              </a:rPr>
              <a:t>();                // join i2c bus (address optional for controller)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cs typeface="Arial"/>
              </a:rPr>
              <a:t>    </a:t>
            </a:r>
            <a:r>
              <a:rPr lang="en-US" sz="1400" dirty="0" err="1">
                <a:latin typeface="Aptos Narrow"/>
                <a:cs typeface="Arial"/>
              </a:rPr>
              <a:t>Serial.begin</a:t>
            </a:r>
            <a:r>
              <a:rPr lang="en-US" sz="1400" dirty="0">
                <a:latin typeface="Aptos Narrow"/>
                <a:cs typeface="Arial"/>
              </a:rPr>
              <a:t>(9600);  // start serial for output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cs typeface="Arial"/>
              </a:rPr>
              <a:t>}</a:t>
            </a:r>
            <a:endParaRPr lang="en-US" sz="1400">
              <a:latin typeface="Aptos Narro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cs typeface="Arial"/>
              </a:rPr>
              <a:t>void loop()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cs typeface="Arial"/>
              </a:rPr>
              <a:t>    </a:t>
            </a:r>
            <a:r>
              <a:rPr lang="en-US" sz="1400" dirty="0" err="1">
                <a:latin typeface="Aptos Narrow"/>
                <a:cs typeface="Arial"/>
              </a:rPr>
              <a:t>Wire.requestFrom</a:t>
            </a:r>
            <a:r>
              <a:rPr lang="en-US" sz="1400" dirty="0">
                <a:latin typeface="Aptos Narrow"/>
                <a:cs typeface="Arial"/>
              </a:rPr>
              <a:t>(8, 6);   // request 6 bytes from peripheral device #8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cs typeface="Arial"/>
              </a:rPr>
              <a:t>    while (</a:t>
            </a:r>
            <a:r>
              <a:rPr lang="en-US" sz="1400" dirty="0" err="1">
                <a:latin typeface="Aptos Narrow"/>
                <a:cs typeface="Arial"/>
              </a:rPr>
              <a:t>Wire.available</a:t>
            </a:r>
            <a:r>
              <a:rPr lang="en-US" sz="1400" dirty="0">
                <a:latin typeface="Aptos Narrow"/>
                <a:cs typeface="Arial"/>
              </a:rPr>
              <a:t>()) {  // peripheral may send less than requested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cs typeface="Arial"/>
              </a:rPr>
              <a:t>        char c = </a:t>
            </a:r>
            <a:r>
              <a:rPr lang="en-US" sz="1400" dirty="0" err="1">
                <a:latin typeface="Aptos Narrow"/>
                <a:cs typeface="Arial"/>
              </a:rPr>
              <a:t>Wire.read</a:t>
            </a:r>
            <a:r>
              <a:rPr lang="en-US" sz="1400" dirty="0">
                <a:latin typeface="Aptos Narrow"/>
                <a:cs typeface="Arial"/>
              </a:rPr>
              <a:t>();       // receive a byte as character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cs typeface="Arial"/>
              </a:rPr>
              <a:t>        </a:t>
            </a:r>
            <a:r>
              <a:rPr lang="en-US" sz="1400" dirty="0" err="1">
                <a:latin typeface="Aptos Narrow"/>
                <a:cs typeface="Arial"/>
              </a:rPr>
              <a:t>Serial.print</a:t>
            </a:r>
            <a:r>
              <a:rPr lang="en-US" sz="1400" dirty="0">
                <a:latin typeface="Aptos Narrow"/>
                <a:cs typeface="Arial"/>
              </a:rPr>
              <a:t>(c);                   // print the character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cs typeface="Arial"/>
              </a:rPr>
              <a:t>   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Aptos Narrow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cs typeface="Arial"/>
              </a:rPr>
              <a:t>    delay(500);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cs typeface="Arial"/>
              </a:rPr>
              <a:t>}</a:t>
            </a:r>
            <a:endParaRPr lang="en-US" sz="1400">
              <a:latin typeface="Aptos Narrow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76E63-9050-BD3D-8A33-E6DF6A9843E6}"/>
              </a:ext>
            </a:extLst>
          </p:cNvPr>
          <p:cNvSpPr txBox="1"/>
          <p:nvPr/>
        </p:nvSpPr>
        <p:spPr>
          <a:xfrm>
            <a:off x="1968030" y="6154326"/>
            <a:ext cx="757860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Arial"/>
                <a:cs typeface="Arial"/>
              </a:rPr>
              <a:t>See https://docs.arduino.cc/learn/communication/wire</a:t>
            </a:r>
          </a:p>
        </p:txBody>
      </p:sp>
    </p:spTree>
    <p:extLst>
      <p:ext uri="{BB962C8B-B14F-4D97-AF65-F5344CB8AC3E}">
        <p14:creationId xmlns:p14="http://schemas.microsoft.com/office/powerpoint/2010/main" val="2764559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1A14-49DA-F79D-008E-49F2DB716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680951"/>
          </a:xfrm>
        </p:spPr>
        <p:txBody>
          <a:bodyPr/>
          <a:lstStyle/>
          <a:p>
            <a:r>
              <a:rPr lang="en-US" dirty="0">
                <a:cs typeface="Arial"/>
              </a:rPr>
              <a:t>Peripheral Sender Sketch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0DA86-6A63-ED22-1ECA-55A6958A57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ea typeface="+mn-lt"/>
                <a:cs typeface="+mn-lt"/>
              </a:rPr>
              <a:t>// Wire Peripheral Sender</a:t>
            </a:r>
            <a:endParaRPr lang="en-US" sz="1400" dirty="0">
              <a:latin typeface="Aptos Narro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ea typeface="+mn-lt"/>
                <a:cs typeface="+mn-lt"/>
              </a:rPr>
              <a:t>// by Nicholas Zambetti &lt;http://www.zambetti.com&gt;</a:t>
            </a:r>
            <a:endParaRPr lang="en-US" sz="1400" dirty="0">
              <a:latin typeface="Aptos Narro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Aptos Narro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ea typeface="+mn-lt"/>
                <a:cs typeface="+mn-lt"/>
              </a:rPr>
              <a:t>// Demonstrates use of the Wire library</a:t>
            </a:r>
            <a:endParaRPr lang="en-US" sz="1400" dirty="0">
              <a:latin typeface="Aptos Narro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ea typeface="+mn-lt"/>
                <a:cs typeface="+mn-lt"/>
              </a:rPr>
              <a:t>// Sends data as an I2C/TWI peripheral device</a:t>
            </a:r>
            <a:endParaRPr lang="en-US" sz="1400" dirty="0">
              <a:latin typeface="Aptos Narro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ea typeface="+mn-lt"/>
                <a:cs typeface="+mn-lt"/>
              </a:rPr>
              <a:t>// Refer to the "Wire Master Reader" example for use with this</a:t>
            </a:r>
            <a:endParaRPr lang="en-US" sz="1400" dirty="0">
              <a:latin typeface="Aptos Narro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Aptos Narro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ea typeface="+mn-lt"/>
                <a:cs typeface="+mn-lt"/>
              </a:rPr>
              <a:t>// Created 29 March 2006</a:t>
            </a:r>
            <a:endParaRPr lang="en-US" sz="1400" dirty="0">
              <a:latin typeface="Aptos Narro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Aptos Narro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ea typeface="+mn-lt"/>
                <a:cs typeface="+mn-lt"/>
              </a:rPr>
              <a:t>// This example code is in the public domain.</a:t>
            </a:r>
            <a:endParaRPr lang="en-US" sz="1400" dirty="0">
              <a:latin typeface="Aptos Narro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Aptos Narro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Aptos Narro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ptos Narrow"/>
                <a:ea typeface="+mn-lt"/>
                <a:cs typeface="+mn-lt"/>
              </a:rPr>
              <a:t>#include &lt;</a:t>
            </a:r>
            <a:r>
              <a:rPr lang="en-US" sz="1400" err="1">
                <a:latin typeface="Aptos Narrow"/>
                <a:ea typeface="+mn-lt"/>
                <a:cs typeface="+mn-lt"/>
              </a:rPr>
              <a:t>Wire.h</a:t>
            </a:r>
            <a:r>
              <a:rPr lang="en-US" sz="1400" dirty="0">
                <a:latin typeface="Aptos Narrow"/>
                <a:ea typeface="+mn-lt"/>
                <a:cs typeface="+mn-lt"/>
              </a:rPr>
              <a:t>&gt;</a:t>
            </a:r>
            <a:endParaRPr lang="en-US" sz="1400" dirty="0">
              <a:latin typeface="Aptos Narro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Aptos Narrow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93BC7-CA18-A252-E57C-415DD914C5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Segoe UI"/>
                <a:cs typeface="Segoe UI"/>
              </a:rPr>
              <a:t>void setup()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Segoe UI"/>
                <a:cs typeface="Segoe UI"/>
              </a:rPr>
              <a:t>    </a:t>
            </a:r>
            <a:r>
              <a:rPr lang="en-US" sz="1400" dirty="0" err="1">
                <a:latin typeface="Segoe UI"/>
                <a:cs typeface="Segoe UI"/>
              </a:rPr>
              <a:t>Wire.begin</a:t>
            </a:r>
            <a:r>
              <a:rPr lang="en-US" sz="1400" dirty="0">
                <a:latin typeface="Segoe UI"/>
                <a:cs typeface="Segoe UI"/>
              </a:rPr>
              <a:t>(8);                            // join i2c bus with address #8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Segoe UI"/>
                <a:cs typeface="Segoe UI"/>
              </a:rPr>
              <a:t>    </a:t>
            </a:r>
            <a:r>
              <a:rPr lang="en-US" sz="1400" dirty="0" err="1">
                <a:latin typeface="Segoe UI"/>
                <a:cs typeface="Segoe UI"/>
              </a:rPr>
              <a:t>Wire.onRequest</a:t>
            </a:r>
            <a:r>
              <a:rPr lang="en-US" sz="1400" dirty="0">
                <a:latin typeface="Segoe UI"/>
                <a:cs typeface="Segoe UI"/>
              </a:rPr>
              <a:t>(</a:t>
            </a:r>
            <a:r>
              <a:rPr lang="en-US" sz="1400" dirty="0" err="1">
                <a:latin typeface="Segoe UI"/>
                <a:cs typeface="Segoe UI"/>
              </a:rPr>
              <a:t>requestEvent</a:t>
            </a:r>
            <a:r>
              <a:rPr lang="en-US" sz="1400" dirty="0">
                <a:latin typeface="Segoe UI"/>
                <a:cs typeface="Segoe UI"/>
              </a:rPr>
              <a:t>); // register event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Segoe UI"/>
                <a:cs typeface="Segoe UI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Segoe UI"/>
              <a:cs typeface="Segoe U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Segoe UI"/>
                <a:cs typeface="Segoe UI"/>
              </a:rPr>
              <a:t>void loop()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Segoe UI"/>
                <a:cs typeface="Segoe UI"/>
              </a:rPr>
              <a:t>    delay(100);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Segoe UI"/>
                <a:cs typeface="Segoe UI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Segoe UI"/>
              <a:cs typeface="Segoe U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Segoe UI"/>
                <a:cs typeface="Segoe UI"/>
              </a:rPr>
              <a:t>// function that executes whenever data is requested by controller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Segoe UI"/>
                <a:cs typeface="Segoe UI"/>
              </a:rPr>
              <a:t>// this function is registered as an event, see setup()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Segoe UI"/>
              <a:cs typeface="Segoe U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Segoe UI"/>
                <a:cs typeface="Segoe UI"/>
              </a:rPr>
              <a:t>void </a:t>
            </a:r>
            <a:r>
              <a:rPr lang="en-US" sz="1400" dirty="0" err="1">
                <a:latin typeface="Segoe UI"/>
                <a:cs typeface="Segoe UI"/>
              </a:rPr>
              <a:t>requestEvent</a:t>
            </a:r>
            <a:r>
              <a:rPr lang="en-US" sz="1400" dirty="0">
                <a:latin typeface="Segoe UI"/>
                <a:cs typeface="Segoe UI"/>
              </a:rPr>
              <a:t>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Segoe UI"/>
                <a:cs typeface="Segoe UI"/>
              </a:rPr>
              <a:t>    </a:t>
            </a:r>
            <a:r>
              <a:rPr lang="en-US" sz="1400" dirty="0" err="1">
                <a:latin typeface="Segoe UI"/>
                <a:cs typeface="Segoe UI"/>
              </a:rPr>
              <a:t>Wire.write</a:t>
            </a:r>
            <a:r>
              <a:rPr lang="en-US" sz="1400" dirty="0">
                <a:latin typeface="Segoe UI"/>
                <a:cs typeface="Segoe UI"/>
              </a:rPr>
              <a:t>("hello ");  // respond with message of 6 bytes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Segoe UI"/>
                <a:cs typeface="Segoe UI"/>
              </a:rPr>
              <a:t>                                     // as expected by controller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Segoe UI"/>
                <a:cs typeface="Segoe UI"/>
              </a:rPr>
              <a:t>}</a:t>
            </a:r>
          </a:p>
          <a:p>
            <a:pPr marL="0" indent="0">
              <a:buNone/>
            </a:pPr>
            <a:endParaRPr lang="en-US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82D2A7-E053-713D-8D57-DA129C034B6B}"/>
              </a:ext>
            </a:extLst>
          </p:cNvPr>
          <p:cNvSpPr txBox="1"/>
          <p:nvPr/>
        </p:nvSpPr>
        <p:spPr>
          <a:xfrm>
            <a:off x="1968030" y="6154326"/>
            <a:ext cx="757860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Arial"/>
                <a:cs typeface="Arial"/>
              </a:rPr>
              <a:t>See https://docs.arduino.cc/learn/communication/wire</a:t>
            </a:r>
          </a:p>
        </p:txBody>
      </p:sp>
    </p:spTree>
    <p:extLst>
      <p:ext uri="{BB962C8B-B14F-4D97-AF65-F5344CB8AC3E}">
        <p14:creationId xmlns:p14="http://schemas.microsoft.com/office/powerpoint/2010/main" val="2927838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Inter-</a:t>
            </a:r>
            <a:r>
              <a:rPr lang="en-GB" dirty="0" err="1"/>
              <a:t>Intergrated</a:t>
            </a:r>
            <a:r>
              <a:rPr lang="en-GB" dirty="0"/>
              <a:t> Circuit - I2C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9EE883C-931A-036A-8CDE-E12AF334D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306" y="1854850"/>
            <a:ext cx="8833624" cy="438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53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I2C works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DA2775-C0C2-3438-BA90-7E30A34A8326}"/>
              </a:ext>
            </a:extLst>
          </p:cNvPr>
          <p:cNvSpPr/>
          <p:nvPr/>
        </p:nvSpPr>
        <p:spPr>
          <a:xfrm>
            <a:off x="294293" y="2462048"/>
            <a:ext cx="966952" cy="966952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AB61-2CFD-ED83-A240-1CA238E9EB92}"/>
              </a:ext>
            </a:extLst>
          </p:cNvPr>
          <p:cNvSpPr/>
          <p:nvPr/>
        </p:nvSpPr>
        <p:spPr>
          <a:xfrm>
            <a:off x="1261245" y="2462048"/>
            <a:ext cx="2974428" cy="966952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 to 10 Bits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610DE6-7200-2A51-3CFD-0BE21A4D48B8}"/>
              </a:ext>
            </a:extLst>
          </p:cNvPr>
          <p:cNvSpPr/>
          <p:nvPr/>
        </p:nvSpPr>
        <p:spPr>
          <a:xfrm>
            <a:off x="4235673" y="2462048"/>
            <a:ext cx="966952" cy="966952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Read/Write Bit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52631F-53CA-BDB1-83A7-2FB216DE6773}"/>
              </a:ext>
            </a:extLst>
          </p:cNvPr>
          <p:cNvSpPr/>
          <p:nvPr/>
        </p:nvSpPr>
        <p:spPr>
          <a:xfrm>
            <a:off x="5202625" y="2462048"/>
            <a:ext cx="966952" cy="966952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ACK/NACK Bit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24A325-459D-942B-712D-98989371D90B}"/>
              </a:ext>
            </a:extLst>
          </p:cNvPr>
          <p:cNvSpPr/>
          <p:nvPr/>
        </p:nvSpPr>
        <p:spPr>
          <a:xfrm>
            <a:off x="6169576" y="2462048"/>
            <a:ext cx="1376855" cy="966952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 Bits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533405-A43B-FBBB-7EF5-63E332E3653B}"/>
              </a:ext>
            </a:extLst>
          </p:cNvPr>
          <p:cNvSpPr/>
          <p:nvPr/>
        </p:nvSpPr>
        <p:spPr>
          <a:xfrm>
            <a:off x="7546431" y="2462048"/>
            <a:ext cx="966952" cy="966952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ACK/NACK Bit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85F15-5A69-78D6-DDF8-46461C92AA1E}"/>
              </a:ext>
            </a:extLst>
          </p:cNvPr>
          <p:cNvSpPr/>
          <p:nvPr/>
        </p:nvSpPr>
        <p:spPr>
          <a:xfrm>
            <a:off x="8513383" y="2462048"/>
            <a:ext cx="1261242" cy="966952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 Bits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9FFD-F7E2-BC86-20B9-A9283CA1B2E3}"/>
              </a:ext>
            </a:extLst>
          </p:cNvPr>
          <p:cNvSpPr/>
          <p:nvPr/>
        </p:nvSpPr>
        <p:spPr>
          <a:xfrm>
            <a:off x="9774625" y="2462048"/>
            <a:ext cx="966952" cy="966952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ACK/NACK Bit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C28820-7C94-828C-7DE9-26A300F41A0D}"/>
              </a:ext>
            </a:extLst>
          </p:cNvPr>
          <p:cNvSpPr/>
          <p:nvPr/>
        </p:nvSpPr>
        <p:spPr>
          <a:xfrm>
            <a:off x="10741577" y="2462048"/>
            <a:ext cx="966952" cy="966952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AFE564A-155E-1E18-6293-57600F94EA89}"/>
              </a:ext>
            </a:extLst>
          </p:cNvPr>
          <p:cNvSpPr/>
          <p:nvPr/>
        </p:nvSpPr>
        <p:spPr>
          <a:xfrm rot="16200000">
            <a:off x="5466699" y="-3559069"/>
            <a:ext cx="1069428" cy="11414237"/>
          </a:xfrm>
          <a:prstGeom prst="rightBrace">
            <a:avLst>
              <a:gd name="adj1" fmla="val 19657"/>
              <a:gd name="adj2" fmla="val 5018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417F2E-5C29-9078-0129-2B64DC65B325}"/>
              </a:ext>
            </a:extLst>
          </p:cNvPr>
          <p:cNvSpPr txBox="1"/>
          <p:nvPr/>
        </p:nvSpPr>
        <p:spPr>
          <a:xfrm>
            <a:off x="5535590" y="129653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Message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D6F8549C-99F5-5768-AAE0-5D9081065B3D}"/>
              </a:ext>
            </a:extLst>
          </p:cNvPr>
          <p:cNvSpPr/>
          <p:nvPr/>
        </p:nvSpPr>
        <p:spPr>
          <a:xfrm rot="5400000">
            <a:off x="6684582" y="3108042"/>
            <a:ext cx="346842" cy="137685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C5C0C5-8838-D90B-AE86-F379D30223CC}"/>
              </a:ext>
            </a:extLst>
          </p:cNvPr>
          <p:cNvSpPr/>
          <p:nvPr/>
        </p:nvSpPr>
        <p:spPr>
          <a:xfrm rot="5400000">
            <a:off x="2575038" y="2288237"/>
            <a:ext cx="346842" cy="2974428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7C7AE6CA-4345-43A6-9434-0B0D857245B5}"/>
              </a:ext>
            </a:extLst>
          </p:cNvPr>
          <p:cNvSpPr/>
          <p:nvPr/>
        </p:nvSpPr>
        <p:spPr>
          <a:xfrm rot="5400000">
            <a:off x="8970582" y="3165850"/>
            <a:ext cx="346842" cy="1261242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ACB66-4474-0CDE-636B-71B3144CFC9E}"/>
              </a:ext>
            </a:extLst>
          </p:cNvPr>
          <p:cNvSpPr txBox="1"/>
          <p:nvPr/>
        </p:nvSpPr>
        <p:spPr>
          <a:xfrm>
            <a:off x="1867448" y="408192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Address Frame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E38095-0352-B1CC-5BB5-1E68E661DE23}"/>
              </a:ext>
            </a:extLst>
          </p:cNvPr>
          <p:cNvSpPr txBox="1"/>
          <p:nvPr/>
        </p:nvSpPr>
        <p:spPr>
          <a:xfrm>
            <a:off x="0" y="4081924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Start Condition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0BCEB-BA1D-F2F9-7164-313E31EEA2C4}"/>
              </a:ext>
            </a:extLst>
          </p:cNvPr>
          <p:cNvSpPr txBox="1"/>
          <p:nvPr/>
        </p:nvSpPr>
        <p:spPr>
          <a:xfrm>
            <a:off x="8346348" y="408192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Data Frame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8635B1-9D55-58C8-910D-A94CE81D021F}"/>
              </a:ext>
            </a:extLst>
          </p:cNvPr>
          <p:cNvSpPr txBox="1"/>
          <p:nvPr/>
        </p:nvSpPr>
        <p:spPr>
          <a:xfrm>
            <a:off x="6050670" y="408192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Data Frame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9FD43B-6152-E081-5A9F-6C43014D7606}"/>
              </a:ext>
            </a:extLst>
          </p:cNvPr>
          <p:cNvSpPr txBox="1"/>
          <p:nvPr/>
        </p:nvSpPr>
        <p:spPr>
          <a:xfrm>
            <a:off x="10179276" y="4081924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Stop Condition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5BD880-A01F-909E-1B94-3AC490E2A8AA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777769" y="3429000"/>
            <a:ext cx="30712" cy="652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E962E9-E4A7-5738-A4D7-F62DE5FACF26}"/>
              </a:ext>
            </a:extLst>
          </p:cNvPr>
          <p:cNvCxnSpPr>
            <a:cxnSpLocks/>
            <a:stCxn id="22" idx="0"/>
            <a:endCxn id="12" idx="2"/>
          </p:cNvCxnSpPr>
          <p:nvPr/>
        </p:nvCxnSpPr>
        <p:spPr>
          <a:xfrm flipV="1">
            <a:off x="11028227" y="3429000"/>
            <a:ext cx="196826" cy="652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70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5400000" cy="601934"/>
          </a:xfrm>
        </p:spPr>
        <p:txBody>
          <a:bodyPr wrap="square" anchor="t">
            <a:normAutofit/>
          </a:bodyPr>
          <a:lstStyle/>
          <a:p>
            <a:r>
              <a:rPr lang="en-GB" b="1" dirty="0"/>
              <a:t>ESP32</a:t>
            </a:r>
            <a:endParaRPr lang="en-GB" b="1" dirty="0">
              <a:cs typeface="Arial"/>
            </a:endParaRP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062214"/>
            <a:ext cx="5399088" cy="4561008"/>
          </a:xfrm>
        </p:spPr>
        <p:txBody>
          <a:bodyPr wrap="square" anchor="t">
            <a:noAutofit/>
          </a:bodyPr>
          <a:lstStyle/>
          <a:p>
            <a:r>
              <a:rPr lang="en-GB" sz="2400" b="0" i="0" dirty="0">
                <a:effectLst/>
              </a:rPr>
              <a:t>Dual-core processing</a:t>
            </a:r>
          </a:p>
          <a:p>
            <a:r>
              <a:rPr lang="en-GB" sz="2400" dirty="0"/>
              <a:t>I</a:t>
            </a:r>
            <a:r>
              <a:rPr lang="en-GB" sz="2400" b="0" i="0" dirty="0">
                <a:effectLst/>
              </a:rPr>
              <a:t>ntegrated Wi-Fi and Bluetooth capabilities</a:t>
            </a:r>
          </a:p>
          <a:p>
            <a:r>
              <a:rPr lang="en-GB" sz="2400" b="0" i="0" dirty="0">
                <a:effectLst/>
              </a:rPr>
              <a:t>Extensive GPIO (General Purpose Input/Output) pins</a:t>
            </a:r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It allows IoT devices to exchange data, communicate with the cloud, and operate efficiently within complex IoT ecosystems.</a:t>
            </a:r>
          </a:p>
          <a:p>
            <a:pPr marL="0" indent="0">
              <a:buNone/>
            </a:pPr>
            <a:endParaRPr lang="en-GB" sz="2400" b="0" i="0" dirty="0">
              <a:effectLst/>
            </a:endParaRPr>
          </a:p>
          <a:p>
            <a:endParaRPr lang="en-GB" sz="2400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608E7E8-FD36-057C-A31F-2C5578A33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40000" y="993842"/>
            <a:ext cx="5400000" cy="5156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0276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58ABD0-BE60-7C63-3B17-292F9516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Thingsboard</a:t>
            </a:r>
            <a:endParaRPr lang="en-US" dirty="0" err="1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C5FD749-13F3-2974-6E24-B31E706E2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42" r="-166" b="-229"/>
          <a:stretch/>
        </p:blipFill>
        <p:spPr>
          <a:xfrm>
            <a:off x="2006035" y="1502266"/>
            <a:ext cx="8179929" cy="526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30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ESP32 to IoT</a:t>
            </a:r>
          </a:p>
        </p:txBody>
      </p:sp>
      <p:pic>
        <p:nvPicPr>
          <p:cNvPr id="2" name="Picture 1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303F6EAC-C16F-E473-F1DA-06331F70F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4518" t="661" r="28000" b="6109"/>
          <a:stretch/>
        </p:blipFill>
        <p:spPr>
          <a:xfrm>
            <a:off x="1195238" y="2268298"/>
            <a:ext cx="2261340" cy="2143042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3692EA-DD4A-F306-7C15-5543BEB64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66964" y="2035270"/>
            <a:ext cx="4408932" cy="2939288"/>
          </a:xfrm>
          <a:prstGeom prst="rect">
            <a:avLst/>
          </a:prstGeom>
        </p:spPr>
      </p:pic>
      <p:sp>
        <p:nvSpPr>
          <p:cNvPr id="4" name="Title 3" descr="Heading">
            <a:extLst>
              <a:ext uri="{FF2B5EF4-FFF2-40B4-BE49-F238E27FC236}">
                <a16:creationId xmlns:a16="http://schemas.microsoft.com/office/drawing/2014/main" id="{2DDFC62D-E5A1-02F8-C11C-FD7E380248BE}"/>
              </a:ext>
            </a:extLst>
          </p:cNvPr>
          <p:cNvSpPr txBox="1">
            <a:spLocks/>
          </p:cNvSpPr>
          <p:nvPr/>
        </p:nvSpPr>
        <p:spPr bwMode="auto">
          <a:xfrm>
            <a:off x="6771181" y="5305400"/>
            <a:ext cx="2800497" cy="30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1800" b="0" i="1">
                <a:latin typeface="+mn-lt"/>
              </a:rPr>
              <a:t>IoT Dashboard/PC/Phone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D13156-37CD-F6BD-4ED0-ABD085F1338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3456578" y="3339819"/>
            <a:ext cx="2510386" cy="16509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3" descr="Heading">
            <a:extLst>
              <a:ext uri="{FF2B5EF4-FFF2-40B4-BE49-F238E27FC236}">
                <a16:creationId xmlns:a16="http://schemas.microsoft.com/office/drawing/2014/main" id="{FC3DAC56-2E6D-5A1C-3033-75281C664452}"/>
              </a:ext>
            </a:extLst>
          </p:cNvPr>
          <p:cNvSpPr txBox="1">
            <a:spLocks/>
          </p:cNvSpPr>
          <p:nvPr/>
        </p:nvSpPr>
        <p:spPr bwMode="auto">
          <a:xfrm>
            <a:off x="4173233" y="2850926"/>
            <a:ext cx="1077075" cy="30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1800" b="0" i="1">
                <a:latin typeface="+mn-lt"/>
              </a:rPr>
              <a:t>MQQT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28028C-2183-324F-F4B1-E28ECB956895}"/>
              </a:ext>
            </a:extLst>
          </p:cNvPr>
          <p:cNvSpPr txBox="1"/>
          <p:nvPr/>
        </p:nvSpPr>
        <p:spPr>
          <a:xfrm>
            <a:off x="2707590" y="5958001"/>
            <a:ext cx="677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/>
              <a:t>MQTT – </a:t>
            </a:r>
            <a:r>
              <a:rPr lang="en-GB" sz="2400" b="1">
                <a:latin typeface="Helvetica Neue"/>
              </a:rPr>
              <a:t>M</a:t>
            </a:r>
            <a:r>
              <a:rPr lang="en-GB" sz="2400">
                <a:latin typeface="Helvetica Neue"/>
              </a:rPr>
              <a:t>essage</a:t>
            </a:r>
            <a:r>
              <a:rPr lang="en-GB" sz="2400" b="1"/>
              <a:t> </a:t>
            </a:r>
            <a:r>
              <a:rPr lang="en-GB" sz="2400" b="1" i="0">
                <a:solidFill>
                  <a:srgbClr val="333333"/>
                </a:solidFill>
                <a:effectLst/>
                <a:latin typeface="Helvetica Neue"/>
              </a:rPr>
              <a:t>Q</a:t>
            </a:r>
            <a:r>
              <a:rPr lang="en-GB" sz="2400" b="0" i="0">
                <a:solidFill>
                  <a:srgbClr val="333333"/>
                </a:solidFill>
                <a:effectLst/>
                <a:latin typeface="Helvetica Neue"/>
              </a:rPr>
              <a:t>ueuing </a:t>
            </a:r>
            <a:r>
              <a:rPr lang="en-GB" sz="2400" b="1" i="0">
                <a:solidFill>
                  <a:srgbClr val="333333"/>
                </a:solidFill>
                <a:effectLst/>
                <a:latin typeface="Helvetica Neue"/>
              </a:rPr>
              <a:t>T</a:t>
            </a:r>
            <a:r>
              <a:rPr lang="en-GB" sz="2400" b="0" i="0">
                <a:solidFill>
                  <a:srgbClr val="333333"/>
                </a:solidFill>
                <a:effectLst/>
                <a:latin typeface="Helvetica Neue"/>
              </a:rPr>
              <a:t>elemetry </a:t>
            </a:r>
            <a:r>
              <a:rPr lang="en-GB" sz="2400" b="1" i="0">
                <a:solidFill>
                  <a:srgbClr val="333333"/>
                </a:solidFill>
                <a:effectLst/>
                <a:latin typeface="Helvetica Neue"/>
              </a:rPr>
              <a:t>T</a:t>
            </a:r>
            <a:r>
              <a:rPr lang="en-GB" sz="2400" b="0" i="0">
                <a:solidFill>
                  <a:srgbClr val="333333"/>
                </a:solidFill>
                <a:effectLst/>
                <a:latin typeface="Helvetica Neue"/>
              </a:rPr>
              <a:t>ransport</a:t>
            </a:r>
            <a:endParaRPr lang="en-GB" sz="2400" b="1"/>
          </a:p>
        </p:txBody>
      </p:sp>
    </p:spTree>
    <p:extLst>
      <p:ext uri="{BB962C8B-B14F-4D97-AF65-F5344CB8AC3E}">
        <p14:creationId xmlns:p14="http://schemas.microsoft.com/office/powerpoint/2010/main" val="20178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5400000" cy="2325802"/>
          </a:xfrm>
        </p:spPr>
        <p:txBody>
          <a:bodyPr wrap="square" anchor="t">
            <a:normAutofit/>
          </a:bodyPr>
          <a:lstStyle/>
          <a:p>
            <a:r>
              <a:rPr lang="en-GB"/>
              <a:t>MQTT – example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0D1353A-0637-1F6F-667F-0567D01C4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73800" y="1558515"/>
            <a:ext cx="7772400" cy="41473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C39A0F-F23F-0052-AAEF-706B7C8BFE84}"/>
              </a:ext>
            </a:extLst>
          </p:cNvPr>
          <p:cNvSpPr txBox="1"/>
          <p:nvPr/>
        </p:nvSpPr>
        <p:spPr>
          <a:xfrm>
            <a:off x="610972" y="5189833"/>
            <a:ext cx="4198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MQTT broker (Server)</a:t>
            </a:r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r>
              <a:rPr lang="en-US"/>
              <a:t>MQTT client (publisher and subscriber)</a:t>
            </a:r>
          </a:p>
        </p:txBody>
      </p:sp>
    </p:spTree>
    <p:extLst>
      <p:ext uri="{BB962C8B-B14F-4D97-AF65-F5344CB8AC3E}">
        <p14:creationId xmlns:p14="http://schemas.microsoft.com/office/powerpoint/2010/main" val="295219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Connectivity Options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59999" y="1807779"/>
            <a:ext cx="11712551" cy="4803228"/>
          </a:xfrm>
        </p:spPr>
        <p:txBody>
          <a:bodyPr/>
          <a:lstStyle/>
          <a:p>
            <a:pPr marL="0" indent="0" algn="just">
              <a:buNone/>
            </a:pPr>
            <a:r>
              <a:rPr lang="en-GB" sz="2000" b="1" dirty="0">
                <a:solidFill>
                  <a:srgbClr val="1A1A1A"/>
                </a:solidFill>
              </a:rPr>
              <a:t>Wi-Fi:</a:t>
            </a:r>
            <a:endParaRPr lang="en-GB" sz="2000" b="1" dirty="0">
              <a:solidFill>
                <a:srgbClr val="1A1A1A"/>
              </a:solidFill>
              <a:cs typeface="Arial"/>
            </a:endParaRPr>
          </a:p>
          <a:p>
            <a:pPr marL="800100" lvl="1" indent="-342900"/>
            <a:r>
              <a:rPr lang="en-GB" sz="1600" dirty="0">
                <a:solidFill>
                  <a:srgbClr val="1A1A1A"/>
                </a:solidFill>
              </a:rPr>
              <a:t>Pros:</a:t>
            </a:r>
            <a:endParaRPr lang="en-GB" sz="1600" dirty="0">
              <a:solidFill>
                <a:srgbClr val="1A1A1A"/>
              </a:solidFill>
              <a:cs typeface="Arial"/>
            </a:endParaRPr>
          </a:p>
          <a:p>
            <a:pPr marL="1257300" lvl="2" indent="-342900"/>
            <a:r>
              <a:rPr lang="en-GB" sz="1600" dirty="0">
                <a:solidFill>
                  <a:srgbClr val="1A1A1A"/>
                </a:solidFill>
              </a:rPr>
              <a:t>High-speed wireless connectivity</a:t>
            </a:r>
            <a:endParaRPr lang="en-GB" sz="1600" dirty="0">
              <a:solidFill>
                <a:srgbClr val="1A1A1A"/>
              </a:solidFill>
              <a:cs typeface="Arial"/>
            </a:endParaRPr>
          </a:p>
          <a:p>
            <a:pPr marL="1257300" lvl="2" indent="-342900"/>
            <a:r>
              <a:rPr lang="en-GB" sz="1600" dirty="0">
                <a:solidFill>
                  <a:srgbClr val="1A1A1A"/>
                </a:solidFill>
              </a:rPr>
              <a:t>Suitable for connecting to local networks and the internet</a:t>
            </a:r>
            <a:endParaRPr lang="en-GB" sz="1600" dirty="0">
              <a:solidFill>
                <a:srgbClr val="1A1A1A"/>
              </a:solidFill>
              <a:cs typeface="Arial"/>
            </a:endParaRPr>
          </a:p>
          <a:p>
            <a:pPr marL="1257300" lvl="2" indent="-342900"/>
            <a:r>
              <a:rPr lang="en-GB" sz="1600" dirty="0">
                <a:solidFill>
                  <a:srgbClr val="1A1A1A"/>
                </a:solidFill>
              </a:rPr>
              <a:t>Widely available, making it practical for home and industrial IoT</a:t>
            </a:r>
            <a:endParaRPr lang="en-GB" sz="1600" dirty="0">
              <a:solidFill>
                <a:srgbClr val="1A1A1A"/>
              </a:solidFill>
              <a:cs typeface="Arial"/>
            </a:endParaRPr>
          </a:p>
          <a:p>
            <a:pPr marL="742950" lvl="1" indent="-285750"/>
            <a:r>
              <a:rPr lang="en-GB" sz="1600" dirty="0">
                <a:solidFill>
                  <a:srgbClr val="1A1A1A"/>
                </a:solidFill>
              </a:rPr>
              <a:t>Cons:</a:t>
            </a:r>
            <a:endParaRPr lang="en-GB" sz="1600" dirty="0">
              <a:solidFill>
                <a:srgbClr val="1A1A1A"/>
              </a:solidFill>
              <a:cs typeface="Arial"/>
            </a:endParaRPr>
          </a:p>
          <a:p>
            <a:pPr marL="1200150" lvl="2" indent="-285750"/>
            <a:r>
              <a:rPr lang="en-GB" sz="1600" dirty="0">
                <a:solidFill>
                  <a:srgbClr val="1A1A1A"/>
                </a:solidFill>
              </a:rPr>
              <a:t>Higher power consumption compared to other options</a:t>
            </a:r>
            <a:endParaRPr lang="en-GB" sz="1600" dirty="0">
              <a:solidFill>
                <a:srgbClr val="1A1A1A"/>
              </a:solidFill>
              <a:cs typeface="Arial"/>
            </a:endParaRPr>
          </a:p>
          <a:p>
            <a:pPr marL="1200150" lvl="2" indent="-285750"/>
            <a:r>
              <a:rPr lang="en-GB" sz="1600" dirty="0">
                <a:solidFill>
                  <a:srgbClr val="1A1A1A"/>
                </a:solidFill>
              </a:rPr>
              <a:t>Limited range, typically within a local network's reach</a:t>
            </a:r>
            <a:endParaRPr lang="en-GB" sz="1600" dirty="0">
              <a:solidFill>
                <a:srgbClr val="1A1A1A"/>
              </a:solidFill>
              <a:cs typeface="Arial"/>
            </a:endParaRPr>
          </a:p>
          <a:p>
            <a:pPr marL="0" indent="0" algn="l">
              <a:buNone/>
            </a:pPr>
            <a:r>
              <a:rPr lang="en-GB" sz="2000" b="1" dirty="0">
                <a:solidFill>
                  <a:srgbClr val="1A1A1A"/>
                </a:solidFill>
              </a:rPr>
              <a:t>Bluetooth:</a:t>
            </a:r>
            <a:endParaRPr lang="en-GB" sz="2000" b="1" dirty="0">
              <a:solidFill>
                <a:srgbClr val="1A1A1A"/>
              </a:solidFill>
              <a:cs typeface="Arial"/>
            </a:endParaRPr>
          </a:p>
          <a:p>
            <a:pPr marL="742950" lvl="1" indent="-285750"/>
            <a:r>
              <a:rPr lang="en-GB" sz="1600" dirty="0">
                <a:solidFill>
                  <a:srgbClr val="1A1A1A"/>
                </a:solidFill>
              </a:rPr>
              <a:t>Pros:</a:t>
            </a:r>
            <a:endParaRPr lang="en-GB" sz="1600" dirty="0">
              <a:solidFill>
                <a:srgbClr val="1A1A1A"/>
              </a:solidFill>
              <a:cs typeface="Arial"/>
            </a:endParaRPr>
          </a:p>
          <a:p>
            <a:pPr marL="1200150" lvl="2" indent="-285750"/>
            <a:r>
              <a:rPr lang="en-GB" sz="1600" dirty="0">
                <a:solidFill>
                  <a:srgbClr val="1A1A1A"/>
                </a:solidFill>
              </a:rPr>
              <a:t>Efficient for short-range device-to-device communication</a:t>
            </a:r>
            <a:endParaRPr lang="en-GB" sz="1600" dirty="0">
              <a:solidFill>
                <a:srgbClr val="1A1A1A"/>
              </a:solidFill>
              <a:cs typeface="Arial"/>
            </a:endParaRPr>
          </a:p>
          <a:p>
            <a:pPr marL="1200150" lvl="2" indent="-285750"/>
            <a:r>
              <a:rPr lang="en-GB" sz="1600" dirty="0">
                <a:solidFill>
                  <a:srgbClr val="1A1A1A"/>
                </a:solidFill>
              </a:rPr>
              <a:t>Ideal for applications like wearables, beacons, and proximity-based interactions</a:t>
            </a:r>
            <a:endParaRPr lang="en-GB" sz="1600" dirty="0">
              <a:solidFill>
                <a:srgbClr val="1A1A1A"/>
              </a:solidFill>
              <a:cs typeface="Arial"/>
            </a:endParaRPr>
          </a:p>
          <a:p>
            <a:pPr marL="742950" lvl="1" indent="-285750"/>
            <a:r>
              <a:rPr lang="en-GB" sz="1600" dirty="0">
                <a:solidFill>
                  <a:srgbClr val="1A1A1A"/>
                </a:solidFill>
              </a:rPr>
              <a:t>Cons:</a:t>
            </a:r>
            <a:endParaRPr lang="en-GB" sz="1600" dirty="0">
              <a:solidFill>
                <a:srgbClr val="1A1A1A"/>
              </a:solidFill>
              <a:cs typeface="Arial"/>
            </a:endParaRPr>
          </a:p>
          <a:p>
            <a:pPr marL="1200150" lvl="2" indent="-285750"/>
            <a:r>
              <a:rPr lang="en-GB" sz="1600" dirty="0">
                <a:solidFill>
                  <a:srgbClr val="1A1A1A"/>
                </a:solidFill>
              </a:rPr>
              <a:t>Limited range (usually up to 100 meters)</a:t>
            </a:r>
            <a:endParaRPr lang="en-GB" sz="1600" dirty="0">
              <a:solidFill>
                <a:srgbClr val="1A1A1A"/>
              </a:solidFill>
              <a:cs typeface="Arial"/>
            </a:endParaRPr>
          </a:p>
          <a:p>
            <a:pPr marL="1200150" lvl="2" indent="-285750"/>
            <a:r>
              <a:rPr lang="en-GB" sz="1600" dirty="0">
                <a:solidFill>
                  <a:srgbClr val="1A1A1A"/>
                </a:solidFill>
              </a:rPr>
              <a:t>Lower data transfer rates compared to Wi-Fi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655064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5400000" cy="2325802"/>
          </a:xfrm>
        </p:spPr>
        <p:txBody>
          <a:bodyPr wrap="square" anchor="t">
            <a:normAutofit/>
          </a:bodyPr>
          <a:lstStyle/>
          <a:p>
            <a:r>
              <a:rPr lang="en-GB" b="1" err="1"/>
              <a:t>WiFi</a:t>
            </a:r>
            <a:r>
              <a:rPr lang="en-GB" b="1" dirty="0"/>
              <a:t> – Connecting to </a:t>
            </a:r>
            <a:r>
              <a:rPr lang="en-GB" b="1" err="1"/>
              <a:t>eduroam</a:t>
            </a:r>
            <a:endParaRPr lang="en-GB" b="1">
              <a:cs typeface="Arial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E3E565B-8256-4834-D827-7E2727CDFF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618500"/>
            <a:ext cx="5399088" cy="2617200"/>
          </a:xfrm>
        </p:spPr>
        <p:txBody>
          <a:bodyPr/>
          <a:lstStyle/>
          <a:p>
            <a:r>
              <a:rPr lang="en-US" dirty="0">
                <a:cs typeface="Arial"/>
              </a:rPr>
              <a:t>More involved than connecting to a standard Access Point</a:t>
            </a:r>
          </a:p>
          <a:p>
            <a:r>
              <a:rPr lang="en-US" dirty="0">
                <a:cs typeface="Arial"/>
              </a:rPr>
              <a:t>See Moodle (CS Challenge 1) for code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BBB4AA3-24EC-C13B-D1D0-843F7007A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04" r="61548" b="2749"/>
          <a:stretch/>
        </p:blipFill>
        <p:spPr>
          <a:xfrm>
            <a:off x="6773056" y="170338"/>
            <a:ext cx="3724455" cy="65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3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Client – Server Architecture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90CF7B-DC1F-AA6C-EF42-60F2AA4C7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4066" y="1987296"/>
            <a:ext cx="7383868" cy="320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88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5400000" cy="2325802"/>
          </a:xfrm>
        </p:spPr>
        <p:txBody>
          <a:bodyPr wrap="square" anchor="t">
            <a:normAutofit/>
          </a:bodyPr>
          <a:lstStyle/>
          <a:p>
            <a:r>
              <a:rPr lang="en-GB" b="1" dirty="0"/>
              <a:t>Client-Server Communication</a:t>
            </a:r>
            <a:endParaRPr lang="en-GB" b="1" dirty="0">
              <a:cs typeface="Arial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AA5F251-A1AB-EAE8-E29E-BD93529D1E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618500"/>
            <a:ext cx="5399088" cy="2617200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CD3CFB-7155-0071-3B3C-FFC2B6538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105" y="900000"/>
            <a:ext cx="4609789" cy="5344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96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Challenge 2 – Bioreactor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>
          <a:xfrm>
            <a:off x="5940000" y="2412000"/>
            <a:ext cx="5892000" cy="3600000"/>
          </a:xfrm>
        </p:spPr>
        <p:txBody>
          <a:bodyPr/>
          <a:lstStyle/>
          <a:p>
            <a:pPr marL="0" indent="0">
              <a:buNone/>
            </a:pPr>
            <a:r>
              <a:rPr lang="en-GB" u="sng"/>
              <a:t>Sensors</a:t>
            </a:r>
          </a:p>
          <a:p>
            <a:r>
              <a:rPr lang="en-GB"/>
              <a:t>Thermistor</a:t>
            </a:r>
          </a:p>
          <a:p>
            <a:r>
              <a:rPr lang="en-GB"/>
              <a:t>pH sensor</a:t>
            </a:r>
          </a:p>
          <a:p>
            <a:r>
              <a:rPr lang="en-GB"/>
              <a:t>Mechanism for measuring motor speed </a:t>
            </a:r>
          </a:p>
          <a:p>
            <a:endParaRPr lang="en-GB"/>
          </a:p>
          <a:p>
            <a:pPr marL="0" indent="0">
              <a:buNone/>
            </a:pPr>
            <a:r>
              <a:rPr lang="en-GB" u="sng"/>
              <a:t>Actuators</a:t>
            </a:r>
          </a:p>
          <a:p>
            <a:r>
              <a:rPr lang="en-GB"/>
              <a:t>Motors</a:t>
            </a:r>
          </a:p>
          <a:p>
            <a:r>
              <a:rPr lang="en-GB"/>
              <a:t>Heating element</a:t>
            </a:r>
          </a:p>
          <a:p>
            <a:endParaRPr lang="en-GB"/>
          </a:p>
        </p:txBody>
      </p:sp>
      <p:pic>
        <p:nvPicPr>
          <p:cNvPr id="2" name="Content Placeholder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B5110E4-3680-F9C4-B948-670DCE83D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380246"/>
            <a:ext cx="5267036" cy="363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2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Bioreactor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B1B61-DB7A-4D80-B9D4-F15D24ADA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4984" y="5364447"/>
            <a:ext cx="899999" cy="89999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D74DF8E-C5B0-4FC9-D485-9C6A6F8B08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28705" t="17610" r="30405" b="16751"/>
          <a:stretch/>
        </p:blipFill>
        <p:spPr>
          <a:xfrm>
            <a:off x="2946913" y="5364447"/>
            <a:ext cx="729311" cy="899999"/>
          </a:xfrm>
          <a:prstGeom prst="rect">
            <a:avLst/>
          </a:prstGeom>
        </p:spPr>
      </p:pic>
      <p:pic>
        <p:nvPicPr>
          <p:cNvPr id="22" name="Picture 21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E15A227F-FDA7-8441-EDEB-18335783CB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24518" t="661" r="28000" b="6109"/>
          <a:stretch/>
        </p:blipFill>
        <p:spPr>
          <a:xfrm>
            <a:off x="4572422" y="1951306"/>
            <a:ext cx="2261340" cy="2143042"/>
          </a:xfrm>
          <a:prstGeom prst="rect">
            <a:avLst/>
          </a:prstGeom>
        </p:spPr>
      </p:pic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F92F1B-9071-9F77-D719-34E501CB69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308084" y="3120358"/>
            <a:ext cx="4408932" cy="293928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725E542-0E04-428B-5FB1-90BBE38564BB}"/>
              </a:ext>
            </a:extLst>
          </p:cNvPr>
          <p:cNvSpPr/>
          <p:nvPr/>
        </p:nvSpPr>
        <p:spPr>
          <a:xfrm>
            <a:off x="225467" y="1654827"/>
            <a:ext cx="11606533" cy="460961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173346F-9035-2FC3-7982-E03C5BF6D6FE}"/>
              </a:ext>
            </a:extLst>
          </p:cNvPr>
          <p:cNvCxnSpPr/>
          <p:nvPr/>
        </p:nvCxnSpPr>
        <p:spPr>
          <a:xfrm>
            <a:off x="4437888" y="1682242"/>
            <a:ext cx="0" cy="4582204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73A24E7-939A-862B-063B-56854F708C32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924984" y="4681728"/>
            <a:ext cx="1122727" cy="68271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687212-F66C-865F-7C6B-38E21E06BB9B}"/>
              </a:ext>
            </a:extLst>
          </p:cNvPr>
          <p:cNvCxnSpPr>
            <a:cxnSpLocks/>
          </p:cNvCxnSpPr>
          <p:nvPr/>
        </p:nvCxnSpPr>
        <p:spPr>
          <a:xfrm>
            <a:off x="2061106" y="4681728"/>
            <a:ext cx="13394" cy="68271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EB38A5B-CD53-5E3E-BC94-DC2DEADC20EC}"/>
              </a:ext>
            </a:extLst>
          </p:cNvPr>
          <p:cNvCxnSpPr>
            <a:cxnSpLocks/>
          </p:cNvCxnSpPr>
          <p:nvPr/>
        </p:nvCxnSpPr>
        <p:spPr>
          <a:xfrm>
            <a:off x="2047711" y="4681728"/>
            <a:ext cx="1200842" cy="54461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itle 3" descr="Heading">
            <a:extLst>
              <a:ext uri="{FF2B5EF4-FFF2-40B4-BE49-F238E27FC236}">
                <a16:creationId xmlns:a16="http://schemas.microsoft.com/office/drawing/2014/main" id="{9C28EA61-F876-A9B4-6AD4-88A189674CAD}"/>
              </a:ext>
            </a:extLst>
          </p:cNvPr>
          <p:cNvSpPr txBox="1">
            <a:spLocks/>
          </p:cNvSpPr>
          <p:nvPr/>
        </p:nvSpPr>
        <p:spPr bwMode="auto">
          <a:xfrm>
            <a:off x="851007" y="6390488"/>
            <a:ext cx="2420197" cy="30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1800" b="0" i="1">
                <a:latin typeface="+mn-lt"/>
              </a:rPr>
              <a:t>Sensors and Actuators</a:t>
            </a:r>
          </a:p>
        </p:txBody>
      </p:sp>
      <p:sp>
        <p:nvSpPr>
          <p:cNvPr id="40" name="Title 3" descr="Heading">
            <a:extLst>
              <a:ext uri="{FF2B5EF4-FFF2-40B4-BE49-F238E27FC236}">
                <a16:creationId xmlns:a16="http://schemas.microsoft.com/office/drawing/2014/main" id="{852891AF-CA38-46B7-1070-64B1753CDA83}"/>
              </a:ext>
            </a:extLst>
          </p:cNvPr>
          <p:cNvSpPr txBox="1">
            <a:spLocks/>
          </p:cNvSpPr>
          <p:nvPr/>
        </p:nvSpPr>
        <p:spPr bwMode="auto">
          <a:xfrm>
            <a:off x="8112301" y="6390488"/>
            <a:ext cx="2800497" cy="30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1800" b="0" i="1">
                <a:latin typeface="+mn-lt"/>
              </a:rPr>
              <a:t>IoT Dashboard/PC/Phone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AAD79D-9559-DB57-B8F6-A173C074691F}"/>
              </a:ext>
            </a:extLst>
          </p:cNvPr>
          <p:cNvCxnSpPr>
            <a:cxnSpLocks/>
          </p:cNvCxnSpPr>
          <p:nvPr/>
        </p:nvCxnSpPr>
        <p:spPr>
          <a:xfrm flipH="1">
            <a:off x="3706612" y="3429000"/>
            <a:ext cx="1389644" cy="0"/>
          </a:xfrm>
          <a:prstGeom prst="line">
            <a:avLst/>
          </a:prstGeom>
          <a:ln w="3810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58C6D3F-6F68-6884-4A39-1A60961F82BD}"/>
              </a:ext>
            </a:extLst>
          </p:cNvPr>
          <p:cNvCxnSpPr>
            <a:cxnSpLocks/>
            <a:stCxn id="22" idx="3"/>
            <a:endCxn id="25" idx="0"/>
          </p:cNvCxnSpPr>
          <p:nvPr/>
        </p:nvCxnSpPr>
        <p:spPr>
          <a:xfrm>
            <a:off x="6833762" y="3022827"/>
            <a:ext cx="2678788" cy="9753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 descr="Heading">
            <a:extLst>
              <a:ext uri="{FF2B5EF4-FFF2-40B4-BE49-F238E27FC236}">
                <a16:creationId xmlns:a16="http://schemas.microsoft.com/office/drawing/2014/main" id="{A1EDE1BF-1F6A-2CF4-53F6-BF33E8CB7C60}"/>
              </a:ext>
            </a:extLst>
          </p:cNvPr>
          <p:cNvSpPr txBox="1">
            <a:spLocks/>
          </p:cNvSpPr>
          <p:nvPr/>
        </p:nvSpPr>
        <p:spPr bwMode="auto">
          <a:xfrm>
            <a:off x="7250061" y="2719038"/>
            <a:ext cx="2003667" cy="30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1600" b="0" i="1" err="1">
                <a:latin typeface="+mn-lt"/>
              </a:rPr>
              <a:t>WiFi</a:t>
            </a:r>
            <a:r>
              <a:rPr lang="en-GB" sz="1600" b="0" i="1">
                <a:latin typeface="+mn-lt"/>
              </a:rPr>
              <a:t> and/or Bluetooth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BDF02B0-E8D5-5423-527B-38C67BCAAB53}"/>
              </a:ext>
            </a:extLst>
          </p:cNvPr>
          <p:cNvSpPr/>
          <p:nvPr/>
        </p:nvSpPr>
        <p:spPr>
          <a:xfrm>
            <a:off x="8349709" y="1662171"/>
            <a:ext cx="3482291" cy="4511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b="0" i="1">
              <a:latin typeface="+mn-lt"/>
            </a:endParaRPr>
          </a:p>
          <a:p>
            <a:pPr algn="ctr"/>
            <a:r>
              <a:rPr lang="en-GB" sz="1800" b="0" i="1">
                <a:latin typeface="+mn-lt"/>
              </a:rPr>
              <a:t>Vaccine Production System</a:t>
            </a:r>
          </a:p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8B77B5-1C54-A919-7A58-D9318CEC7D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9231" y="5432463"/>
            <a:ext cx="650538" cy="763966"/>
          </a:xfrm>
          <a:prstGeom prst="rect">
            <a:avLst/>
          </a:prstGeom>
        </p:spPr>
      </p:pic>
      <p:pic>
        <p:nvPicPr>
          <p:cNvPr id="8" name="Picture 7" descr="A close-up of a circuit board&#10;&#10;Description automatically generated">
            <a:extLst>
              <a:ext uri="{FF2B5EF4-FFF2-40B4-BE49-F238E27FC236}">
                <a16:creationId xmlns:a16="http://schemas.microsoft.com/office/drawing/2014/main" id="{A29B9263-311D-F670-79CC-48D6F049C4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245353" y="2151739"/>
            <a:ext cx="3644900" cy="2514600"/>
          </a:xfrm>
          <a:prstGeom prst="rect">
            <a:avLst/>
          </a:prstGeom>
        </p:spPr>
      </p:pic>
      <p:sp>
        <p:nvSpPr>
          <p:cNvPr id="6" name="Title 3" descr="Heading">
            <a:extLst>
              <a:ext uri="{FF2B5EF4-FFF2-40B4-BE49-F238E27FC236}">
                <a16:creationId xmlns:a16="http://schemas.microsoft.com/office/drawing/2014/main" id="{4C89606D-C26D-F5BB-9E01-59E3B5C254CC}"/>
              </a:ext>
            </a:extLst>
          </p:cNvPr>
          <p:cNvSpPr txBox="1">
            <a:spLocks/>
          </p:cNvSpPr>
          <p:nvPr/>
        </p:nvSpPr>
        <p:spPr bwMode="auto">
          <a:xfrm>
            <a:off x="3749376" y="3616514"/>
            <a:ext cx="1775632" cy="30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1800" b="0" i="1" dirty="0">
                <a:latin typeface="+mn-lt"/>
              </a:rPr>
              <a:t>I2C, UART, SPI</a:t>
            </a:r>
          </a:p>
        </p:txBody>
      </p:sp>
    </p:spTree>
    <p:extLst>
      <p:ext uri="{BB962C8B-B14F-4D97-AF65-F5344CB8AC3E}">
        <p14:creationId xmlns:p14="http://schemas.microsoft.com/office/powerpoint/2010/main" val="37371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94C8D39-7B41-327A-FF2C-014B3E1DF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21504" y="2193031"/>
            <a:ext cx="3238021" cy="2233896"/>
          </a:xfrm>
          <a:prstGeom prst="rect">
            <a:avLst/>
          </a:prstGeom>
        </p:spPr>
      </p:pic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10112928" cy="1368000"/>
          </a:xfrm>
        </p:spPr>
        <p:txBody>
          <a:bodyPr/>
          <a:lstStyle/>
          <a:p>
            <a:r>
              <a:rPr lang="en-GB" dirty="0">
                <a:cs typeface="Arial"/>
              </a:rPr>
              <a:t>Bioreactor System</a:t>
            </a:r>
            <a:endParaRPr lang="en-GB" b="0" dirty="0">
              <a:cs typeface="Arial"/>
            </a:endParaRPr>
          </a:p>
          <a:p>
            <a:endParaRPr lang="en-GB" dirty="0"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926A5-BFBC-5AF6-A9A0-D1AD1DDDB1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203967" y="4797991"/>
            <a:ext cx="899999" cy="899999"/>
          </a:xfrm>
          <a:prstGeom prst="rect">
            <a:avLst/>
          </a:prstGeom>
        </p:spPr>
      </p:pic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798926C-46AF-22C1-2D1F-F709A69460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353483" y="4797991"/>
            <a:ext cx="899999" cy="89999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11E0352-6314-C998-99F0-B59680AA7B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28705" t="17610" r="30405" b="16751"/>
          <a:stretch/>
        </p:blipFill>
        <p:spPr>
          <a:xfrm>
            <a:off x="4675896" y="4797991"/>
            <a:ext cx="729311" cy="899999"/>
          </a:xfrm>
          <a:prstGeom prst="rect">
            <a:avLst/>
          </a:prstGeom>
        </p:spPr>
      </p:pic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4F44EEFC-8755-04EC-C745-1CDA0BC4FAB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24518" t="661" r="28000" b="6109"/>
          <a:stretch/>
        </p:blipFill>
        <p:spPr>
          <a:xfrm>
            <a:off x="8766470" y="2823185"/>
            <a:ext cx="2261340" cy="214304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0F2FFA-AA1B-3C47-05B4-D1FAF6CF54A0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2653967" y="4115272"/>
            <a:ext cx="1122727" cy="68271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1D748E-3AB3-A891-0E96-0102965FF455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3790089" y="4115272"/>
            <a:ext cx="13394" cy="68271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4D237B-5FC4-7F6C-2161-B11172AB1296}"/>
              </a:ext>
            </a:extLst>
          </p:cNvPr>
          <p:cNvCxnSpPr>
            <a:cxnSpLocks/>
          </p:cNvCxnSpPr>
          <p:nvPr/>
        </p:nvCxnSpPr>
        <p:spPr>
          <a:xfrm>
            <a:off x="3776694" y="4115272"/>
            <a:ext cx="1200842" cy="54461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3" descr="Heading">
            <a:extLst>
              <a:ext uri="{FF2B5EF4-FFF2-40B4-BE49-F238E27FC236}">
                <a16:creationId xmlns:a16="http://schemas.microsoft.com/office/drawing/2014/main" id="{39A077B4-139A-993E-89B6-CC0E4E576A52}"/>
              </a:ext>
            </a:extLst>
          </p:cNvPr>
          <p:cNvSpPr txBox="1">
            <a:spLocks/>
          </p:cNvSpPr>
          <p:nvPr/>
        </p:nvSpPr>
        <p:spPr bwMode="auto">
          <a:xfrm>
            <a:off x="2579990" y="5824032"/>
            <a:ext cx="2420197" cy="30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1800" b="0" i="1" dirty="0">
                <a:latin typeface="+mn-lt"/>
              </a:rPr>
              <a:t>Sensors and Actuators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553E85-8139-3610-20CC-73D8733B1DB1}"/>
              </a:ext>
            </a:extLst>
          </p:cNvPr>
          <p:cNvCxnSpPr>
            <a:cxnSpLocks/>
          </p:cNvCxnSpPr>
          <p:nvPr/>
        </p:nvCxnSpPr>
        <p:spPr>
          <a:xfrm flipH="1">
            <a:off x="5710256" y="4008374"/>
            <a:ext cx="2933872" cy="0"/>
          </a:xfrm>
          <a:prstGeom prst="line">
            <a:avLst/>
          </a:prstGeom>
          <a:ln w="3810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3" descr="Heading">
            <a:extLst>
              <a:ext uri="{FF2B5EF4-FFF2-40B4-BE49-F238E27FC236}">
                <a16:creationId xmlns:a16="http://schemas.microsoft.com/office/drawing/2014/main" id="{29AC402C-A8DB-3F59-244A-63FCD445B0AE}"/>
              </a:ext>
            </a:extLst>
          </p:cNvPr>
          <p:cNvSpPr txBox="1">
            <a:spLocks/>
          </p:cNvSpPr>
          <p:nvPr/>
        </p:nvSpPr>
        <p:spPr bwMode="auto">
          <a:xfrm>
            <a:off x="6289376" y="4275033"/>
            <a:ext cx="1775632" cy="30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1800" b="0" i="1" dirty="0">
                <a:latin typeface="+mn-lt"/>
              </a:rPr>
              <a:t>I2C, UART, SPI</a:t>
            </a:r>
          </a:p>
        </p:txBody>
      </p:sp>
      <p:sp>
        <p:nvSpPr>
          <p:cNvPr id="13" name="Title 3" descr="Heading">
            <a:extLst>
              <a:ext uri="{FF2B5EF4-FFF2-40B4-BE49-F238E27FC236}">
                <a16:creationId xmlns:a16="http://schemas.microsoft.com/office/drawing/2014/main" id="{D1DCB214-070B-719B-EF45-08C6BE49A69E}"/>
              </a:ext>
            </a:extLst>
          </p:cNvPr>
          <p:cNvSpPr txBox="1">
            <a:spLocks/>
          </p:cNvSpPr>
          <p:nvPr/>
        </p:nvSpPr>
        <p:spPr bwMode="auto">
          <a:xfrm>
            <a:off x="2088983" y="6420242"/>
            <a:ext cx="7105338" cy="30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1600" b="0" dirty="0">
                <a:latin typeface="+mn-lt"/>
              </a:rPr>
              <a:t>Low-level communication is provided for you by ESP32 and Arduino libraries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8A5A16-6719-4156-63EA-A0F053324395}"/>
              </a:ext>
            </a:extLst>
          </p:cNvPr>
          <p:cNvSpPr/>
          <p:nvPr/>
        </p:nvSpPr>
        <p:spPr>
          <a:xfrm>
            <a:off x="682752" y="2372070"/>
            <a:ext cx="10863072" cy="388179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86879"/>
      </p:ext>
    </p:extLst>
  </p:cSld>
  <p:clrMapOvr>
    <a:masterClrMapping/>
  </p:clrMapOvr>
</p:sld>
</file>

<file path=ppt/theme/theme1.xml><?xml version="1.0" encoding="utf-8"?>
<a:theme xmlns:a="http://schemas.openxmlformats.org/drawingml/2006/main" name="UCL Light Blue Slide Theme">
  <a:themeElements>
    <a:clrScheme name="UCL Light Blue Theme">
      <a:dk1>
        <a:srgbClr val="000000"/>
      </a:dk1>
      <a:lt1>
        <a:srgbClr val="FFFFFF"/>
      </a:lt1>
      <a:dk2>
        <a:srgbClr val="8DB9CA"/>
      </a:dk2>
      <a:lt2>
        <a:srgbClr val="D1E3EA"/>
      </a:lt2>
      <a:accent1>
        <a:srgbClr val="002855"/>
      </a:accent1>
      <a:accent2>
        <a:srgbClr val="0097A9"/>
      </a:accent2>
      <a:accent3>
        <a:srgbClr val="D50032"/>
      </a:accent3>
      <a:accent4>
        <a:srgbClr val="B5BD00"/>
      </a:accent4>
      <a:accent5>
        <a:srgbClr val="F6BE00"/>
      </a:accent5>
      <a:accent6>
        <a:srgbClr val="500778"/>
      </a:accent6>
      <a:hlink>
        <a:srgbClr val="0097A9"/>
      </a:hlink>
      <a:folHlink>
        <a:srgbClr val="0097A9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custClrLst>
    <a:custClr name="name of colour">
      <a:srgbClr val="000000"/>
    </a:custClr>
  </a:custClrLst>
  <a:extLst>
    <a:ext uri="{05A4C25C-085E-4340-85A3-A5531E510DB2}">
      <thm15:themeFamily xmlns:thm15="http://schemas.microsoft.com/office/thememl/2012/main" name="UCL_Slide_Master_Light_Blue.potx" id="{F2F68CB6-9BFA-4CA0-9FDB-53046237F88C}" vid="{2F5F5F5C-00A5-4446-B8BD-CC0D495444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1438</Words>
  <Application>Microsoft Macintosh PowerPoint</Application>
  <PresentationFormat>Widescreen</PresentationFormat>
  <Paragraphs>252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 Narrow</vt:lpstr>
      <vt:lpstr>Arial</vt:lpstr>
      <vt:lpstr>Calibri</vt:lpstr>
      <vt:lpstr>Helvetica Neue</vt:lpstr>
      <vt:lpstr>Segoe UI</vt:lpstr>
      <vt:lpstr>Söhne</vt:lpstr>
      <vt:lpstr>UCL Light Blue Slide Theme</vt:lpstr>
      <vt:lpstr>Exploring ESP32 Connectivity</vt:lpstr>
      <vt:lpstr>ESP32</vt:lpstr>
      <vt:lpstr>Connectivity Options</vt:lpstr>
      <vt:lpstr>WiFi – Connecting to eduroam</vt:lpstr>
      <vt:lpstr>Client – Server Architecture</vt:lpstr>
      <vt:lpstr>Client-Server Communication</vt:lpstr>
      <vt:lpstr>Challenge 2 – Bioreactor</vt:lpstr>
      <vt:lpstr>Bioreactor System</vt:lpstr>
      <vt:lpstr>Bioreactor System </vt:lpstr>
      <vt:lpstr>Connecting ESP32 to External Devices </vt:lpstr>
      <vt:lpstr>Interfacing with an External Sensor Using UART</vt:lpstr>
      <vt:lpstr>Interfacing an External Sensor Using I2C</vt:lpstr>
      <vt:lpstr>Interfacing an External Sensor Using I2C</vt:lpstr>
      <vt:lpstr>Interfacing an External Sensor Using I2C</vt:lpstr>
      <vt:lpstr>BUT... we have 2 computers talking</vt:lpstr>
      <vt:lpstr>Controller Reader Sketch</vt:lpstr>
      <vt:lpstr>Peripheral Sender Sketch   </vt:lpstr>
      <vt:lpstr>Inter-Intergrated Circuit - I2C</vt:lpstr>
      <vt:lpstr>How I2C works</vt:lpstr>
      <vt:lpstr>Thingsboard</vt:lpstr>
      <vt:lpstr>ESP32 to IoT</vt:lpstr>
      <vt:lpstr>MQTT – example </vt:lpstr>
    </vt:vector>
  </TitlesOfParts>
  <Company>University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Petterson, Helen</dc:creator>
  <cp:lastModifiedBy>Yassipour Tehrani, Sobhan</cp:lastModifiedBy>
  <cp:revision>320</cp:revision>
  <cp:lastPrinted>2023-10-27T10:45:02Z</cp:lastPrinted>
  <dcterms:created xsi:type="dcterms:W3CDTF">2020-09-14T09:52:49Z</dcterms:created>
  <dcterms:modified xsi:type="dcterms:W3CDTF">2023-10-27T10:52:26Z</dcterms:modified>
</cp:coreProperties>
</file>